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C42"/>
    <a:srgbClr val="1A8D3D"/>
    <a:srgbClr val="339966"/>
    <a:srgbClr val="009900"/>
    <a:srgbClr val="1E8839"/>
    <a:srgbClr val="E8E8E6"/>
    <a:srgbClr val="9E9C9F"/>
    <a:srgbClr val="252525"/>
    <a:srgbClr val="202020"/>
    <a:srgbClr val="1D9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r="37751"/>
          <a:stretch/>
        </p:blipFill>
        <p:spPr>
          <a:xfrm>
            <a:off x="0" y="0"/>
            <a:ext cx="240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hyperlink" Target="http://pt0001.stepnogorsk.aqmoedu.kz/content/2455-16-11-20-15-42-26-otvetstvennye-za-okazanie-gosudarstvennyh-usl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421873"/>
            <a:ext cx="9144000" cy="1897039"/>
          </a:xfrm>
          <a:prstGeom prst="rect">
            <a:avLst/>
          </a:prstGeom>
          <a:gradFill flip="none" rotWithShape="1">
            <a:gsLst>
              <a:gs pos="19000">
                <a:srgbClr val="148430">
                  <a:lumMod val="44000"/>
                  <a:lumOff val="56000"/>
                  <a:alpha val="60000"/>
                </a:srgbClr>
              </a:gs>
              <a:gs pos="85000">
                <a:srgbClr val="1E883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5" y="4489471"/>
            <a:ext cx="8980227" cy="17618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Ақмола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білім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басқармасының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жанындағы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Степногорск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қаласының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колледжі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МКҚК-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жылғы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мемлекеттік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қызмет</a:t>
            </a:r>
            <a:r>
              <a:rPr lang="ru-RU" sz="3200" dirty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көрсетудің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талдауы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n/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1" y="1962"/>
            <a:ext cx="6733309" cy="898895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2024 </a:t>
            </a:r>
            <a:r>
              <a:rPr lang="ru-RU" sz="35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жылы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35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көрсетілетін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35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мемлекеттік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35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қызметтердің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35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тізімі</a:t>
            </a:r>
            <a:endParaRPr lang="ru-RU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76356" y="6283727"/>
            <a:ext cx="6875276" cy="480301"/>
            <a:chOff x="1248" y="1440"/>
            <a:chExt cx="3216" cy="359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695" y="1527"/>
              <a:ext cx="221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Педагогтерді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аттестаттаудан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өту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үшін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құжаттарды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қабылдау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6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853891"/>
            <a:ext cx="6860771" cy="591134"/>
            <a:chOff x="1250" y="1935"/>
            <a:chExt cx="3214" cy="44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50" y="2039"/>
              <a:ext cx="302" cy="3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5" y="1935"/>
              <a:ext cx="2825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беру </a:t>
              </a:r>
              <a:r>
                <a:rPr lang="ru-RU" sz="1400" dirty="0" err="1">
                  <a:solidFill>
                    <a:srgbClr val="000000"/>
                  </a:solidFill>
                </a:rPr>
                <a:t>ұйымдары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азаматтарының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жекелеген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санаттарына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тегін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тамақ</a:t>
              </a:r>
              <a:r>
                <a:rPr lang="ru-RU" sz="1400" dirty="0">
                  <a:solidFill>
                    <a:srgbClr val="000000"/>
                  </a:solidFill>
                </a:rPr>
                <a:t> беру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76355" y="1592462"/>
            <a:ext cx="6887593" cy="531164"/>
            <a:chOff x="1248" y="2640"/>
            <a:chExt cx="3216" cy="38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68" y="2646"/>
              <a:ext cx="2774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беру </a:t>
              </a:r>
              <a:r>
                <a:rPr lang="ru-RU" sz="1400" dirty="0" err="1">
                  <a:solidFill>
                    <a:srgbClr val="000000"/>
                  </a:solidFill>
                </a:rPr>
                <a:t>ұйымдарында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алушыларға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академиялық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демалыс</a:t>
              </a:r>
              <a:r>
                <a:rPr lang="ru-RU" sz="1400" dirty="0">
                  <a:solidFill>
                    <a:srgbClr val="000000"/>
                  </a:solidFill>
                </a:rPr>
                <a:t> беру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76355" y="2234533"/>
            <a:ext cx="6892329" cy="562752"/>
            <a:chOff x="1248" y="3230"/>
            <a:chExt cx="3216" cy="37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92" y="3256"/>
              <a:ext cx="277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беру </a:t>
              </a:r>
              <a:r>
                <a:rPr lang="ru-RU" sz="1400" dirty="0" err="1">
                  <a:solidFill>
                    <a:srgbClr val="000000"/>
                  </a:solidFill>
                </a:rPr>
                <a:t>ұйымдарында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алушыларға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жатақхана</a:t>
              </a:r>
              <a:r>
                <a:rPr lang="ru-RU" sz="1400" dirty="0">
                  <a:solidFill>
                    <a:srgbClr val="000000"/>
                  </a:solidFill>
                </a:rPr>
                <a:t> беру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76355" y="3591647"/>
            <a:ext cx="6918009" cy="568562"/>
            <a:chOff x="1248" y="3230"/>
            <a:chExt cx="3216" cy="383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97" y="3261"/>
              <a:ext cx="272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беру </a:t>
              </a:r>
              <a:r>
                <a:rPr lang="ru-RU" sz="1400" dirty="0" err="1">
                  <a:solidFill>
                    <a:srgbClr val="000000"/>
                  </a:solidFill>
                </a:rPr>
                <a:t>ұйымдарына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құжаттарды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қабылдау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076355" y="4282539"/>
            <a:ext cx="6918013" cy="594667"/>
            <a:chOff x="1250" y="2039"/>
            <a:chExt cx="3214" cy="421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50" y="2039"/>
              <a:ext cx="302" cy="3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705" y="2090"/>
              <a:ext cx="266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беру </a:t>
              </a:r>
              <a:r>
                <a:rPr lang="ru-RU" sz="1400" dirty="0" err="1">
                  <a:solidFill>
                    <a:srgbClr val="000000"/>
                  </a:solidFill>
                </a:rPr>
                <a:t>ұйымдарының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түрлері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бойынша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алушыларды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ауыстыру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қайта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қабылдау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2076355" y="4927720"/>
            <a:ext cx="6908863" cy="573372"/>
            <a:chOff x="1248" y="2640"/>
            <a:chExt cx="3216" cy="41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gray">
            <a:xfrm>
              <a:off x="1697" y="2676"/>
              <a:ext cx="275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Техникалық-кәсіптік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білімін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аяқтамаған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адамдарға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анықтама</a:t>
              </a:r>
              <a:r>
                <a:rPr lang="ru-RU" sz="1400" dirty="0">
                  <a:solidFill>
                    <a:srgbClr val="000000"/>
                  </a:solidFill>
                </a:rPr>
                <a:t> беру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2076356" y="5613453"/>
            <a:ext cx="6875276" cy="517307"/>
            <a:chOff x="1248" y="3230"/>
            <a:chExt cx="3216" cy="350"/>
          </a:xfrm>
        </p:grpSpPr>
        <p:sp>
          <p:nvSpPr>
            <p:cNvPr id="4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gray">
            <a:xfrm>
              <a:off x="1690" y="3323"/>
              <a:ext cx="240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туралы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құжаттар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туралы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мәліметтерді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өзектендіру</a:t>
              </a:r>
              <a:r>
                <a:rPr lang="ru-RU" sz="1400" dirty="0">
                  <a:solidFill>
                    <a:srgbClr val="000000"/>
                  </a:solidFill>
                </a:rPr>
                <a:t> (</a:t>
              </a:r>
              <a:r>
                <a:rPr lang="ru-RU" sz="1400" dirty="0" err="1">
                  <a:solidFill>
                    <a:srgbClr val="000000"/>
                  </a:solidFill>
                </a:rPr>
                <a:t>түзету</a:t>
              </a:r>
              <a:r>
                <a:rPr lang="ru-RU" sz="1400" dirty="0">
                  <a:solidFill>
                    <a:srgbClr val="000000"/>
                  </a:solidFill>
                </a:rPr>
                <a:t>)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2076355" y="2910550"/>
            <a:ext cx="6908863" cy="569321"/>
            <a:chOff x="1248" y="1440"/>
            <a:chExt cx="3216" cy="381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gray">
            <a:xfrm>
              <a:off x="1692" y="1471"/>
              <a:ext cx="274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err="1">
                  <a:solidFill>
                    <a:srgbClr val="000000"/>
                  </a:solidFill>
                </a:rPr>
                <a:t>Техникалық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және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кәсіптік</a:t>
              </a:r>
              <a:r>
                <a:rPr lang="ru-RU" sz="1400" dirty="0">
                  <a:solidFill>
                    <a:srgbClr val="000000"/>
                  </a:solidFill>
                </a:rPr>
                <a:t>, орта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білімнен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кейінгі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білім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туралы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құжаттардың</a:t>
              </a:r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400" dirty="0" err="1">
                  <a:solidFill>
                    <a:srgbClr val="000000"/>
                  </a:solidFill>
                </a:rPr>
                <a:t>телнұсқаларын</a:t>
              </a:r>
              <a:r>
                <a:rPr lang="ru-RU" sz="1400" dirty="0">
                  <a:solidFill>
                    <a:srgbClr val="000000"/>
                  </a:solidFill>
                </a:rPr>
                <a:t> беру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0" y="249383"/>
            <a:ext cx="6733310" cy="740466"/>
          </a:xfrm>
          <a:gradFill flip="none" rotWithShape="1">
            <a:gsLst>
              <a:gs pos="94000">
                <a:schemeClr val="bg1"/>
              </a:gs>
              <a:gs pos="41000">
                <a:srgbClr val="218C42">
                  <a:alpha val="94000"/>
                  <a:lumMod val="96000"/>
                  <a:lumOff val="4000"/>
                </a:srgbClr>
              </a:gs>
              <a:gs pos="1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2024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жылы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көрсетілген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мемлекеттік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қызметтер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саны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11560"/>
          <a:stretch/>
        </p:blipFill>
        <p:spPr>
          <a:xfrm rot="16200000">
            <a:off x="-2098964" y="2098963"/>
            <a:ext cx="6858002" cy="2660073"/>
          </a:xfrm>
          <a:effectLst>
            <a:outerShdw sx="1000" sy="1000" algn="ctr" rotWithShape="0">
              <a:srgbClr val="000000"/>
            </a:outerShdw>
            <a:softEdge rad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74033"/>
              </p:ext>
            </p:extLst>
          </p:nvPr>
        </p:nvGraphicFramePr>
        <p:xfrm>
          <a:off x="2728410" y="1285303"/>
          <a:ext cx="6214248" cy="50138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7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2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45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67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1842">
                <a:tc rowSpan="3">
                  <a:txBody>
                    <a:bodyPr/>
                    <a:lstStyle/>
                    <a:p>
                      <a:pPr algn="ctr" fontAlgn="ctr"/>
                      <a:endParaRPr lang="ru-RU" sz="13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р/қ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қызметтердің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атауы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300" u="none" strike="noStrike" dirty="0" smtClean="0">
                          <a:effectLst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300" u="none" strike="noStrike" dirty="0" smtClean="0">
                          <a:effectLst/>
                        </a:rPr>
                        <a:t>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Азаматтарға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арналған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үкімет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"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корпорациясы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Электрондық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үкімет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порталы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орган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арқылы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көрсетілген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Қағаз</a:t>
                      </a:r>
                      <a:r>
                        <a:rPr lang="ru-RU" sz="10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түрінде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SmartNation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Тегін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тамақ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Академиялық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демалыс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Жатақхана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Құжаттардың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телнұсқаларын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туралы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құжаттар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туралы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мәліметтерді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өзектендіру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түзету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ТжКБ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ұйымына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құжаттарды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3816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алушыларды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ауыстыру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қайта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9095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Ауыстыру</a:t>
                      </a:r>
                      <a:endParaRPr lang="ru-RU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5689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Қайта</a:t>
                      </a:r>
                      <a:r>
                        <a:rPr lang="kk-KZ" sz="13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қабылдау</a:t>
                      </a:r>
                      <a:endParaRPr lang="ru-RU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Педагогтерді</a:t>
                      </a:r>
                      <a:r>
                        <a:rPr lang="ru-RU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аттестаттаудан</a:t>
                      </a:r>
                      <a:r>
                        <a:rPr lang="ru-RU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өту</a:t>
                      </a:r>
                      <a:r>
                        <a:rPr lang="ru-RU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құжаттарды</a:t>
                      </a:r>
                      <a:r>
                        <a:rPr lang="ru-RU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168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Оқуды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аяқтамаған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адамдарға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анықтама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84831501"/>
                  </a:ext>
                </a:extLst>
              </a:tr>
              <a:tr h="222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ЖЕКЕ ТҰЛҒАЛАР БОЙЫНША БАРЛЫҒЫ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007" y="248748"/>
            <a:ext cx="596334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 Narrow" pitchFamily="34" charset="0"/>
              </a:rPr>
              <a:t>2022-2024 </a:t>
            </a:r>
            <a:r>
              <a:rPr lang="ru-RU" sz="3600" b="1" dirty="0" err="1">
                <a:latin typeface="Arial Narrow" pitchFamily="34" charset="0"/>
              </a:rPr>
              <a:t>жылдары</a:t>
            </a:r>
            <a:r>
              <a:rPr lang="ru-RU" sz="3600" b="1" dirty="0">
                <a:latin typeface="Arial Narrow" pitchFamily="34" charset="0"/>
              </a:rPr>
              <a:t> </a:t>
            </a:r>
            <a:r>
              <a:rPr lang="ru-RU" sz="3600" b="1" dirty="0" err="1">
                <a:latin typeface="Arial Narrow" pitchFamily="34" charset="0"/>
              </a:rPr>
              <a:t>көрсетілетін</a:t>
            </a:r>
            <a:r>
              <a:rPr lang="ru-RU" sz="3600" b="1" dirty="0">
                <a:latin typeface="Arial Narrow" pitchFamily="34" charset="0"/>
              </a:rPr>
              <a:t> </a:t>
            </a:r>
            <a:r>
              <a:rPr lang="ru-RU" sz="3600" b="1" dirty="0" err="1">
                <a:latin typeface="Arial Narrow" pitchFamily="34" charset="0"/>
              </a:rPr>
              <a:t>мемлекеттік</a:t>
            </a:r>
            <a:r>
              <a:rPr lang="ru-RU" sz="3600" b="1" dirty="0">
                <a:latin typeface="Arial Narrow" pitchFamily="34" charset="0"/>
              </a:rPr>
              <a:t> </a:t>
            </a:r>
            <a:r>
              <a:rPr lang="ru-RU" sz="3600" b="1" dirty="0" err="1">
                <a:latin typeface="Arial Narrow" pitchFamily="34" charset="0"/>
              </a:rPr>
              <a:t>қызметтердің</a:t>
            </a:r>
            <a:r>
              <a:rPr lang="ru-RU" sz="3600" b="1" dirty="0">
                <a:latin typeface="Arial Narrow" pitchFamily="34" charset="0"/>
              </a:rPr>
              <a:t> </a:t>
            </a:r>
            <a:r>
              <a:rPr lang="ru-RU" sz="3600" b="1" dirty="0" err="1">
                <a:latin typeface="Arial Narrow" pitchFamily="34" charset="0"/>
              </a:rPr>
              <a:t>салыстырмалы</a:t>
            </a:r>
            <a:r>
              <a:rPr lang="ru-RU" sz="3600" b="1" dirty="0">
                <a:latin typeface="Arial Narrow" pitchFamily="34" charset="0"/>
              </a:rPr>
              <a:t> </a:t>
            </a:r>
            <a:r>
              <a:rPr lang="ru-RU" sz="3600" b="1" dirty="0" err="1">
                <a:latin typeface="Arial Narrow" pitchFamily="34" charset="0"/>
              </a:rPr>
              <a:t>талдауы</a:t>
            </a:r>
            <a:r>
              <a:rPr lang="ru-RU" sz="4000" dirty="0"/>
              <a:t/>
            </a:r>
            <a:br>
              <a:rPr lang="ru-RU" sz="4000" dirty="0"/>
            </a:b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97123"/>
              </p:ext>
            </p:extLst>
          </p:nvPr>
        </p:nvGraphicFramePr>
        <p:xfrm>
          <a:off x="2200275" y="1358165"/>
          <a:ext cx="6528088" cy="49553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xmlns="" val="478474952"/>
                    </a:ext>
                  </a:extLst>
                </a:gridCol>
                <a:gridCol w="1254269">
                  <a:extLst>
                    <a:ext uri="{9D8B030D-6E8A-4147-A177-3AD203B41FA5}">
                      <a16:colId xmlns:a16="http://schemas.microsoft.com/office/drawing/2014/main" xmlns="" val="191126219"/>
                    </a:ext>
                  </a:extLst>
                </a:gridCol>
                <a:gridCol w="1632022">
                  <a:extLst>
                    <a:ext uri="{9D8B030D-6E8A-4147-A177-3AD203B41FA5}">
                      <a16:colId xmlns:a16="http://schemas.microsoft.com/office/drawing/2014/main" xmlns="" val="473711057"/>
                    </a:ext>
                  </a:extLst>
                </a:gridCol>
                <a:gridCol w="1632022">
                  <a:extLst>
                    <a:ext uri="{9D8B030D-6E8A-4147-A177-3AD203B41FA5}">
                      <a16:colId xmlns:a16="http://schemas.microsoft.com/office/drawing/2014/main" xmlns="" val="3707744517"/>
                    </a:ext>
                  </a:extLst>
                </a:gridCol>
              </a:tblGrid>
              <a:tr h="205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Мағынасы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жыл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283793397"/>
                  </a:ext>
                </a:extLst>
              </a:tr>
              <a:tr h="205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Барлық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қызметтер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586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477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4169426537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Тегін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тамақ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беру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835506664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Жатақхана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3923263017"/>
                  </a:ext>
                </a:extLst>
              </a:tr>
              <a:tr h="2059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Телнұсқаларды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4265917964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ТжКБҰ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-на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құжаттарды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4204558846"/>
                  </a:ext>
                </a:extLst>
              </a:tr>
              <a:tr h="6100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Академиялық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анықтама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3080478036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Ауыстыру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қайта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2933937574"/>
                  </a:ext>
                </a:extLst>
              </a:tr>
              <a:tr h="6100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Академиялық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демалыс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1395831525"/>
                  </a:ext>
                </a:extLst>
              </a:tr>
              <a:tr h="70541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Білім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туралы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құжаттар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туралы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мәліметтерді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өзектендіру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түзету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146314993"/>
                  </a:ext>
                </a:extLst>
              </a:tr>
              <a:tr h="699873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Педагогтерді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аттестаттаудан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өту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құжаттарды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қабылдау</a:t>
                      </a:r>
                      <a:endParaRPr lang="ru-RU" sz="1400" b="0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xmlns="" val="2004768600"/>
                  </a:ext>
                </a:extLst>
              </a:tr>
            </a:tbl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2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702" y="365126"/>
            <a:ext cx="5705648" cy="1325563"/>
          </a:xfrm>
        </p:spPr>
        <p:txBody>
          <a:bodyPr/>
          <a:lstStyle/>
          <a:p>
            <a:r>
              <a:rPr lang="kk-KZ" b="1" dirty="0">
                <a:latin typeface="Arial Narrow" panose="020B0606020202030204" pitchFamily="34" charset="0"/>
              </a:rPr>
              <a:t>Сонымен қатар 2024 жылы келесі жұмыстар жүргізілді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702" y="1825625"/>
            <a:ext cx="570564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Дәлелді</a:t>
            </a:r>
            <a:r>
              <a:rPr lang="ru-RU" sz="2400" dirty="0"/>
              <a:t> бас </a:t>
            </a:r>
            <a:r>
              <a:rPr lang="ru-RU" sz="2400" dirty="0" err="1"/>
              <a:t>тарту</a:t>
            </a:r>
            <a:r>
              <a:rPr lang="ru-RU" sz="2400" dirty="0"/>
              <a:t>– </a:t>
            </a:r>
            <a:r>
              <a:rPr lang="ru-RU" sz="2400" dirty="0" smtClean="0"/>
              <a:t>1 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БАҚ-та </a:t>
            </a:r>
            <a:r>
              <a:rPr lang="ru-RU" sz="2400" dirty="0" err="1" smtClean="0"/>
              <a:t>жарияланымдар</a:t>
            </a:r>
            <a:r>
              <a:rPr lang="ru-RU" sz="2400" dirty="0"/>
              <a:t>– </a:t>
            </a:r>
            <a:r>
              <a:rPr lang="ru-RU" sz="2400" dirty="0"/>
              <a:t>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2 </a:t>
            </a:r>
            <a:r>
              <a:rPr lang="ru-RU" sz="2400" dirty="0" err="1" smtClean="0"/>
              <a:t>тікелей</a:t>
            </a:r>
            <a:r>
              <a:rPr lang="ru-RU" sz="2400" dirty="0" smtClean="0"/>
              <a:t> эфир-</a:t>
            </a:r>
            <a:r>
              <a:rPr lang="ru-RU" sz="2400" dirty="0" err="1" smtClean="0"/>
              <a:t>өткізілді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Біліктілікті</a:t>
            </a:r>
            <a:r>
              <a:rPr lang="ru-RU" sz="2400" dirty="0"/>
              <a:t> </a:t>
            </a:r>
            <a:r>
              <a:rPr lang="ru-RU" sz="2400" dirty="0" err="1"/>
              <a:t>арттыру</a:t>
            </a:r>
            <a:r>
              <a:rPr lang="ru-RU" sz="2400" dirty="0"/>
              <a:t> </a:t>
            </a:r>
            <a:r>
              <a:rPr lang="ru-RU" sz="2400" dirty="0" err="1"/>
              <a:t>курстарынан</a:t>
            </a:r>
            <a:r>
              <a:rPr lang="ru-RU" sz="2400" dirty="0"/>
              <a:t> </a:t>
            </a:r>
            <a:r>
              <a:rPr lang="ru-RU" sz="2400" dirty="0" err="1" smtClean="0"/>
              <a:t>өтті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-1 </a:t>
            </a:r>
            <a:r>
              <a:rPr lang="ru-RU" sz="2400" dirty="0" err="1"/>
              <a:t>қызметкер</a:t>
            </a:r>
            <a:endParaRPr lang="en-US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694" y="124692"/>
            <a:ext cx="6317674" cy="1565998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Arial Narrow" panose="020B0606020202030204" pitchFamily="34" charset="0"/>
              </a:rPr>
              <a:t>2024 </a:t>
            </a:r>
            <a:r>
              <a:rPr lang="ru-RU" sz="2500" b="1" dirty="0" err="1" smtClean="0">
                <a:latin typeface="Arial Narrow" panose="020B0606020202030204" pitchFamily="34" charset="0"/>
              </a:rPr>
              <a:t>жылға</a:t>
            </a:r>
            <a:r>
              <a:rPr lang="ru-RU" sz="2500" b="1" dirty="0" smtClean="0">
                <a:latin typeface="Arial Narrow" panose="020B0606020202030204" pitchFamily="34" charset="0"/>
              </a:rPr>
              <a:t> </a:t>
            </a:r>
            <a:r>
              <a:rPr lang="ru-RU" sz="2500" b="1" dirty="0" err="1" smtClean="0">
                <a:latin typeface="Arial Narrow" panose="020B0606020202030204" pitchFamily="34" charset="0"/>
              </a:rPr>
              <a:t>арналған</a:t>
            </a:r>
            <a:r>
              <a:rPr lang="ru-RU" sz="2500" b="1" dirty="0" smtClean="0">
                <a:latin typeface="Arial Narrow" panose="020B0606020202030204" pitchFamily="34" charset="0"/>
              </a:rPr>
              <a:t> «</a:t>
            </a:r>
            <a:r>
              <a:rPr lang="ru-RU" sz="2500" b="1" dirty="0" err="1" smtClean="0">
                <a:latin typeface="Arial Narrow" panose="020B0606020202030204" pitchFamily="34" charset="0"/>
              </a:rPr>
              <a:t>Мемлекеттік</a:t>
            </a:r>
            <a:r>
              <a:rPr lang="ru-RU" sz="2500" b="1" dirty="0" smtClean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қызметтер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көрсету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сапасын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арттырудың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кешенді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көрсеткіші</a:t>
            </a:r>
            <a:r>
              <a:rPr lang="ru-RU" sz="2500" b="1" dirty="0">
                <a:latin typeface="Arial Narrow" panose="020B0606020202030204" pitchFamily="34" charset="0"/>
              </a:rPr>
              <a:t>" </a:t>
            </a:r>
            <a:r>
              <a:rPr lang="ru-RU" sz="2500" b="1" dirty="0" err="1">
                <a:latin typeface="Arial Narrow" panose="020B0606020202030204" pitchFamily="34" charset="0"/>
              </a:rPr>
              <a:t>түйінді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нысаналы</a:t>
            </a:r>
            <a:r>
              <a:rPr lang="ru-RU" sz="2500" b="1" dirty="0">
                <a:latin typeface="Arial Narrow" panose="020B0606020202030204" pitchFamily="34" charset="0"/>
              </a:rPr>
              <a:t> индикаторы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78" t="20427" r="7076" b="31123"/>
          <a:stretch/>
        </p:blipFill>
        <p:spPr>
          <a:xfrm>
            <a:off x="2610197" y="1404451"/>
            <a:ext cx="6317674" cy="2178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37" y="4672815"/>
            <a:ext cx="6238793" cy="21758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10196" y="3423318"/>
            <a:ext cx="6317674" cy="143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latin typeface="Arial Narrow" panose="020B0606020202030204" pitchFamily="34" charset="0"/>
              </a:rPr>
              <a:t>2023 </a:t>
            </a:r>
            <a:r>
              <a:rPr lang="ru-RU" sz="2500" b="1" dirty="0" err="1" smtClean="0">
                <a:latin typeface="Arial Narrow" panose="020B0606020202030204" pitchFamily="34" charset="0"/>
              </a:rPr>
              <a:t>жылға</a:t>
            </a:r>
            <a:r>
              <a:rPr lang="ru-RU" sz="2500" b="1" dirty="0" smtClean="0">
                <a:latin typeface="Arial Narrow" panose="020B0606020202030204" pitchFamily="34" charset="0"/>
              </a:rPr>
              <a:t> </a:t>
            </a:r>
            <a:r>
              <a:rPr lang="ru-RU" sz="2500" b="1" dirty="0" err="1" smtClean="0">
                <a:latin typeface="Arial Narrow" panose="020B0606020202030204" pitchFamily="34" charset="0"/>
              </a:rPr>
              <a:t>арналған</a:t>
            </a:r>
            <a:r>
              <a:rPr lang="ru-RU" sz="2500" b="1" dirty="0" smtClean="0">
                <a:latin typeface="Arial Narrow" panose="020B0606020202030204" pitchFamily="34" charset="0"/>
              </a:rPr>
              <a:t> «</a:t>
            </a:r>
            <a:r>
              <a:rPr lang="ru-RU" sz="2500" b="1" dirty="0" err="1" smtClean="0">
                <a:latin typeface="Arial Narrow" panose="020B0606020202030204" pitchFamily="34" charset="0"/>
              </a:rPr>
              <a:t>Мемлекеттік</a:t>
            </a:r>
            <a:r>
              <a:rPr lang="ru-RU" sz="2500" b="1" dirty="0" smtClean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қызметтер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көрсету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сапасын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арттырудың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кешенді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көрсеткіші</a:t>
            </a:r>
            <a:r>
              <a:rPr lang="ru-RU" sz="2500" b="1" dirty="0">
                <a:latin typeface="Arial Narrow" panose="020B0606020202030204" pitchFamily="34" charset="0"/>
              </a:rPr>
              <a:t>" </a:t>
            </a:r>
            <a:r>
              <a:rPr lang="ru-RU" sz="2500" b="1" dirty="0" err="1">
                <a:latin typeface="Arial Narrow" panose="020B0606020202030204" pitchFamily="34" charset="0"/>
              </a:rPr>
              <a:t>түйінді</a:t>
            </a:r>
            <a:r>
              <a:rPr lang="ru-RU" sz="2500" b="1" dirty="0">
                <a:latin typeface="Arial Narrow" panose="020B0606020202030204" pitchFamily="34" charset="0"/>
              </a:rPr>
              <a:t> </a:t>
            </a:r>
            <a:r>
              <a:rPr lang="ru-RU" sz="2500" b="1" dirty="0" err="1">
                <a:latin typeface="Arial Narrow" panose="020B0606020202030204" pitchFamily="34" charset="0"/>
              </a:rPr>
              <a:t>нысаналы</a:t>
            </a:r>
            <a:r>
              <a:rPr lang="ru-RU" sz="2500" b="1" dirty="0">
                <a:latin typeface="Arial Narrow" panose="020B0606020202030204" pitchFamily="34" charset="0"/>
              </a:rPr>
              <a:t> индикаторы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21203"/>
          <a:stretch/>
        </p:blipFill>
        <p:spPr>
          <a:xfrm rot="16200000">
            <a:off x="-2252661" y="2252660"/>
            <a:ext cx="6858002" cy="2352677"/>
          </a:xfrm>
          <a:effectLst>
            <a:outerShdw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72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444" y="365126"/>
            <a:ext cx="6004906" cy="1325563"/>
          </a:xfrm>
        </p:spPr>
        <p:txBody>
          <a:bodyPr/>
          <a:lstStyle/>
          <a:p>
            <a:r>
              <a:rPr lang="ru-RU" dirty="0" err="1">
                <a:latin typeface="Arial Narrow" pitchFamily="34" charset="0"/>
              </a:rPr>
              <a:t>Мемлекеттік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қызмет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көрсету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орындарының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мекенжайлары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444" y="1825625"/>
            <a:ext cx="6004906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Көрсетілетін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қызметті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берушінің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интернет-ресурсы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http://pt0001.stepnogorsk.aqmoedu.kz/content/2455-16-11-20-15-42-26-otvetstvennye-za-okazanie-gosudarstvennyh-uslug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Ақмола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облысы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Степногорск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қаласы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4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шағынаудан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130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ғимарат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Мемлекеттік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корпорацияның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интернет-ресурсы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www.gov4c.kz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www.egov.kz.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порталда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21502"/>
          <a:stretch/>
        </p:blipFill>
        <p:spPr>
          <a:xfrm rot="16200000">
            <a:off x="-2257423" y="2257423"/>
            <a:ext cx="6858002" cy="23431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658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9577" y="2642813"/>
            <a:ext cx="5605895" cy="1325563"/>
          </a:xfrm>
        </p:spPr>
        <p:txBody>
          <a:bodyPr/>
          <a:lstStyle/>
          <a:p>
            <a:r>
              <a:rPr lang="kk-KZ" b="1" dirty="0">
                <a:latin typeface="Arial Narrow" panose="020B0606020202030204" pitchFamily="34" charset="0"/>
              </a:rPr>
              <a:t>Назарларыңызға рақмет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1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441</Words>
  <Application>Microsoft Office PowerPoint</Application>
  <PresentationFormat>Экран (4:3)</PresentationFormat>
  <Paragraphs>157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Тема Office</vt:lpstr>
      <vt:lpstr>«Ақмола облысы білім басқармасының жанындағы Степногорск қаласының жоғары колледжі» МКҚК-ның 2024 жылғы мемлекеттік қызмет көрсетудің талдауы.</vt:lpstr>
      <vt:lpstr>2024 жылы көрсетілетін мемлекеттік қызметтердің тізімі</vt:lpstr>
      <vt:lpstr>2024 жылы көрсетілген мемлекеттік қызметтер саны</vt:lpstr>
      <vt:lpstr>2022-2024 жылдары көрсетілетін мемлекеттік қызметтердің салыстырмалы талдауы </vt:lpstr>
      <vt:lpstr>Сонымен қатар 2024 жылы келесі жұмыстар жүргізілді</vt:lpstr>
      <vt:lpstr>2024 жылға арналған «Мемлекеттік қызметтер көрсету сапасын арттырудың кешенді көрсеткіші" түйінді нысаналы индикаторы</vt:lpstr>
      <vt:lpstr>Мемлекеттік қызмет көрсету орындарының мекенжайлары</vt:lpstr>
      <vt:lpstr>Назарларыңызға рақмет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44</cp:revision>
  <cp:lastPrinted>2025-02-04T09:41:50Z</cp:lastPrinted>
  <dcterms:created xsi:type="dcterms:W3CDTF">2014-11-21T11:00:06Z</dcterms:created>
  <dcterms:modified xsi:type="dcterms:W3CDTF">2025-02-05T06:12:04Z</dcterms:modified>
</cp:coreProperties>
</file>