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7" r:id="rId9"/>
    <p:sldId id="265" r:id="rId10"/>
    <p:sldId id="268" r:id="rId11"/>
    <p:sldId id="266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777777"/>
    <a:srgbClr val="C0C0C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69C1B-42F9-41F3-B645-48F8AB385B22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73162-D254-4853-AF74-39A301A80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73162-D254-4853-AF74-39A301A805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73162-D254-4853-AF74-39A301A805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rgbClr val="5BD078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A5D028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 rot="442159">
            <a:off x="1062332" y="710013"/>
            <a:ext cx="7345362" cy="525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vl="1" algn="l"/>
            <a:r>
              <a:rPr lang="ru-RU" sz="1400" b="1">
                <a:solidFill>
                  <a:srgbClr val="F8F8F8"/>
                </a:solidFill>
              </a:rPr>
              <a:t>                                 </a:t>
            </a:r>
            <a:endParaRPr lang="ru-RU" sz="1400">
              <a:solidFill>
                <a:srgbClr val="F8F8F8"/>
              </a:solidFill>
            </a:endParaRPr>
          </a:p>
          <a:p>
            <a:pPr lvl="1" algn="l"/>
            <a:endParaRPr lang="ru-RU" sz="1600" b="1">
              <a:solidFill>
                <a:srgbClr val="F8F8F8"/>
              </a:solidFill>
            </a:endParaRPr>
          </a:p>
          <a:p>
            <a:pPr lvl="1" algn="l"/>
            <a:endParaRPr lang="ru-RU" sz="1600" b="1">
              <a:solidFill>
                <a:srgbClr val="F8F8F8"/>
              </a:solidFill>
            </a:endParaRPr>
          </a:p>
          <a:p>
            <a:pPr algn="l"/>
            <a:endParaRPr lang="ru-RU" sz="1400">
              <a:solidFill>
                <a:srgbClr val="F8F8F8"/>
              </a:solidFill>
            </a:endParaRP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 rot="334594">
            <a:off x="921575" y="749122"/>
            <a:ext cx="7345363" cy="525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vl="1" algn="l"/>
            <a:r>
              <a:rPr lang="ru-RU" sz="1400" b="1">
                <a:solidFill>
                  <a:srgbClr val="F8F8F8"/>
                </a:solidFill>
              </a:rPr>
              <a:t>                                 </a:t>
            </a:r>
            <a:endParaRPr lang="ru-RU" sz="1400">
              <a:solidFill>
                <a:srgbClr val="F8F8F8"/>
              </a:solidFill>
            </a:endParaRPr>
          </a:p>
          <a:p>
            <a:pPr lvl="1" algn="l"/>
            <a:endParaRPr lang="ru-RU" sz="1600" b="1">
              <a:solidFill>
                <a:srgbClr val="F8F8F8"/>
              </a:solidFill>
            </a:endParaRPr>
          </a:p>
          <a:p>
            <a:pPr lvl="1" algn="l"/>
            <a:endParaRPr lang="ru-RU" sz="1600" b="1">
              <a:solidFill>
                <a:srgbClr val="F8F8F8"/>
              </a:solidFill>
            </a:endParaRPr>
          </a:p>
          <a:p>
            <a:pPr algn="l"/>
            <a:endParaRPr lang="ru-RU" sz="1400">
              <a:solidFill>
                <a:srgbClr val="F8F8F8"/>
              </a:solidFill>
            </a:endParaRPr>
          </a:p>
        </p:txBody>
      </p:sp>
      <p:sp>
        <p:nvSpPr>
          <p:cNvPr id="788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124075" y="908050"/>
            <a:ext cx="5927725" cy="825500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solidFill>
                  <a:srgbClr val="F8F8F8"/>
                </a:solidFill>
              </a:rPr>
              <a:t/>
            </a:r>
            <a:br>
              <a:rPr lang="ru-RU" sz="1200" dirty="0">
                <a:solidFill>
                  <a:srgbClr val="F8F8F8"/>
                </a:solidFill>
              </a:rPr>
            </a:br>
            <a:r>
              <a:rPr lang="ru-RU" sz="1200" dirty="0">
                <a:solidFill>
                  <a:srgbClr val="F8F8F8"/>
                </a:solidFill>
              </a:rPr>
              <a:t/>
            </a:r>
            <a:br>
              <a:rPr lang="ru-RU" sz="1200" dirty="0">
                <a:solidFill>
                  <a:srgbClr val="F8F8F8"/>
                </a:solidFill>
              </a:rPr>
            </a:br>
            <a:endParaRPr lang="ru-RU" sz="1200" b="0" dirty="0">
              <a:solidFill>
                <a:srgbClr val="4D3A19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2113" y="2297113"/>
            <a:ext cx="5638800" cy="38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!   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gray">
          <a:xfrm>
            <a:off x="0" y="2328863"/>
            <a:ext cx="594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gray">
          <a:xfrm>
            <a:off x="0" y="2667000"/>
            <a:ext cx="594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gray">
          <a:xfrm rot="5400000">
            <a:off x="2552700" y="240665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gray">
          <a:xfrm rot="5400000">
            <a:off x="2738438" y="2411413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2268538" y="836613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sz="1800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827584" y="764704"/>
            <a:ext cx="7345363" cy="5256213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vl="1" algn="l"/>
            <a:r>
              <a:rPr lang="ru-RU" sz="1400" b="1">
                <a:solidFill>
                  <a:srgbClr val="F8F8F8"/>
                </a:solidFill>
              </a:rPr>
              <a:t>                                 </a:t>
            </a:r>
            <a:endParaRPr lang="ru-RU" sz="1400">
              <a:solidFill>
                <a:srgbClr val="F8F8F8"/>
              </a:solidFill>
            </a:endParaRPr>
          </a:p>
          <a:p>
            <a:pPr lvl="1" algn="l"/>
            <a:endParaRPr lang="ru-RU" sz="1600" b="1">
              <a:solidFill>
                <a:srgbClr val="F8F8F8"/>
              </a:solidFill>
            </a:endParaRPr>
          </a:p>
          <a:p>
            <a:pPr lvl="1" algn="l"/>
            <a:endParaRPr lang="ru-RU" sz="1600" b="1">
              <a:solidFill>
                <a:srgbClr val="F8F8F8"/>
              </a:solidFill>
            </a:endParaRPr>
          </a:p>
          <a:p>
            <a:pPr algn="l"/>
            <a:endParaRPr lang="ru-RU" sz="1400">
              <a:solidFill>
                <a:srgbClr val="F8F8F8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58888" y="2276475"/>
            <a:ext cx="6553200" cy="2952750"/>
            <a:chOff x="1110" y="2656"/>
            <a:chExt cx="1549" cy="1351"/>
          </a:xfrm>
          <a:solidFill>
            <a:srgbClr val="002060"/>
          </a:solidFill>
        </p:grpSpPr>
        <p:sp>
          <p:nvSpPr>
            <p:cNvPr id="78864" name="AutoShape 16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65" name="AutoShape 17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66" name="AutoShape 18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 dirty="0"/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270892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Компетентностный подход в разработке профессиональных образовательных программ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96944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Интеграция учебного заведения и производства 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gray">
          <a:xfrm rot="16200000">
            <a:off x="4033045" y="21677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solidFill>
            <a:srgbClr val="99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gray">
          <a:xfrm rot="3465783">
            <a:off x="4777582" y="4495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solidFill>
            <a:srgbClr val="99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5" name="AutoShape 5"/>
          <p:cNvSpPr>
            <a:spLocks noChangeArrowheads="1"/>
          </p:cNvSpPr>
          <p:nvPr/>
        </p:nvSpPr>
        <p:spPr bwMode="gray">
          <a:xfrm rot="56734662">
            <a:off x="2807495" y="26725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solidFill>
            <a:srgbClr val="99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gray">
          <a:xfrm rot="7535209">
            <a:off x="3520281" y="4461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rgbClr val="99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7" name="AutoShape 7"/>
          <p:cNvSpPr>
            <a:spLocks noChangeArrowheads="1"/>
          </p:cNvSpPr>
          <p:nvPr/>
        </p:nvSpPr>
        <p:spPr bwMode="gray">
          <a:xfrm rot="1321701">
            <a:off x="5508625" y="364490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rgbClr val="99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gray">
          <a:xfrm rot="-11934956">
            <a:off x="2700338" y="3716338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solidFill>
            <a:srgbClr val="99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9" name="Oval 9"/>
          <p:cNvSpPr>
            <a:spLocks noChangeArrowheads="1"/>
          </p:cNvSpPr>
          <p:nvPr/>
        </p:nvSpPr>
        <p:spPr bwMode="gray">
          <a:xfrm>
            <a:off x="2411413" y="1700213"/>
            <a:ext cx="4176712" cy="3744912"/>
          </a:xfrm>
          <a:prstGeom prst="ellipse">
            <a:avLst/>
          </a:prstGeom>
          <a:noFill/>
          <a:ln w="38100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27313" y="2133600"/>
            <a:ext cx="360362" cy="360363"/>
            <a:chOff x="1973" y="1706"/>
            <a:chExt cx="227" cy="227"/>
          </a:xfrm>
        </p:grpSpPr>
        <p:sp>
          <p:nvSpPr>
            <p:cNvPr id="102411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12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68538" y="3860800"/>
            <a:ext cx="360362" cy="360363"/>
            <a:chOff x="1565" y="2659"/>
            <a:chExt cx="227" cy="227"/>
          </a:xfrm>
        </p:grpSpPr>
        <p:sp>
          <p:nvSpPr>
            <p:cNvPr id="102414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15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48038" y="4948238"/>
            <a:ext cx="360362" cy="360362"/>
            <a:chOff x="2109" y="3612"/>
            <a:chExt cx="227" cy="227"/>
          </a:xfrm>
        </p:grpSpPr>
        <p:sp>
          <p:nvSpPr>
            <p:cNvPr id="1024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284663" y="1484313"/>
            <a:ext cx="360362" cy="360362"/>
            <a:chOff x="3470" y="1706"/>
            <a:chExt cx="227" cy="227"/>
          </a:xfrm>
        </p:grpSpPr>
        <p:sp>
          <p:nvSpPr>
            <p:cNvPr id="102420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21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372200" y="3861048"/>
            <a:ext cx="360362" cy="360363"/>
            <a:chOff x="3923" y="2659"/>
            <a:chExt cx="227" cy="227"/>
          </a:xfrm>
        </p:grpSpPr>
        <p:sp>
          <p:nvSpPr>
            <p:cNvPr id="102423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24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334000" y="5005388"/>
            <a:ext cx="360363" cy="360362"/>
            <a:chOff x="3515" y="3521"/>
            <a:chExt cx="227" cy="227"/>
          </a:xfrm>
        </p:grpSpPr>
        <p:sp>
          <p:nvSpPr>
            <p:cNvPr id="102426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27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28" name="Oval 28"/>
          <p:cNvSpPr>
            <a:spLocks noChangeArrowheads="1"/>
          </p:cNvSpPr>
          <p:nvPr/>
        </p:nvSpPr>
        <p:spPr bwMode="gray">
          <a:xfrm>
            <a:off x="3624263" y="2643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29" name="Oval 29"/>
          <p:cNvSpPr>
            <a:spLocks noChangeArrowheads="1"/>
          </p:cNvSpPr>
          <p:nvPr/>
        </p:nvSpPr>
        <p:spPr bwMode="gray">
          <a:xfrm>
            <a:off x="3617913" y="26273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30" name="Oval 30"/>
          <p:cNvSpPr>
            <a:spLocks noChangeArrowheads="1"/>
          </p:cNvSpPr>
          <p:nvPr/>
        </p:nvSpPr>
        <p:spPr bwMode="gray">
          <a:xfrm>
            <a:off x="3751263" y="2770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02431" name="Oval 31"/>
          <p:cNvSpPr>
            <a:spLocks noChangeArrowheads="1"/>
          </p:cNvSpPr>
          <p:nvPr/>
        </p:nvSpPr>
        <p:spPr bwMode="gray">
          <a:xfrm>
            <a:off x="3733800" y="27432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492500" y="2854325"/>
            <a:ext cx="2232025" cy="1522413"/>
            <a:chOff x="2416" y="1798"/>
            <a:chExt cx="959" cy="959"/>
          </a:xfrm>
        </p:grpSpPr>
        <p:sp>
          <p:nvSpPr>
            <p:cNvPr id="102433" name="Oval 33"/>
            <p:cNvSpPr>
              <a:spLocks noChangeArrowheads="1"/>
            </p:cNvSpPr>
            <p:nvPr/>
          </p:nvSpPr>
          <p:spPr bwMode="gray">
            <a:xfrm>
              <a:off x="2416" y="179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2434" name="Oval 34"/>
            <p:cNvSpPr>
              <a:spLocks noChangeArrowheads="1"/>
            </p:cNvSpPr>
            <p:nvPr/>
          </p:nvSpPr>
          <p:spPr bwMode="gray">
            <a:xfrm>
              <a:off x="2430" y="181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435" name="Oval 35"/>
            <p:cNvSpPr>
              <a:spLocks noChangeArrowheads="1"/>
            </p:cNvSpPr>
            <p:nvPr/>
          </p:nvSpPr>
          <p:spPr bwMode="gray">
            <a:xfrm>
              <a:off x="2441" y="181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436" name="Oval 36"/>
            <p:cNvSpPr>
              <a:spLocks noChangeArrowheads="1"/>
            </p:cNvSpPr>
            <p:nvPr/>
          </p:nvSpPr>
          <p:spPr bwMode="gray">
            <a:xfrm>
              <a:off x="2451" y="182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437" name="Oval 37"/>
            <p:cNvSpPr>
              <a:spLocks noChangeArrowheads="1"/>
            </p:cNvSpPr>
            <p:nvPr/>
          </p:nvSpPr>
          <p:spPr bwMode="gray">
            <a:xfrm>
              <a:off x="2502" y="184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102438" name="Text Box 38"/>
          <p:cNvSpPr txBox="1">
            <a:spLocks noChangeArrowheads="1"/>
          </p:cNvSpPr>
          <p:nvPr/>
        </p:nvSpPr>
        <p:spPr bwMode="auto">
          <a:xfrm>
            <a:off x="5715000" y="5029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endParaRPr lang="ru-RU" sz="1600"/>
          </a:p>
        </p:txBody>
      </p:sp>
      <p:sp>
        <p:nvSpPr>
          <p:cNvPr id="102439" name="Text Box 39"/>
          <p:cNvSpPr txBox="1">
            <a:spLocks noChangeArrowheads="1"/>
          </p:cNvSpPr>
          <p:nvPr/>
        </p:nvSpPr>
        <p:spPr bwMode="auto">
          <a:xfrm>
            <a:off x="6263680" y="1628800"/>
            <a:ext cx="2880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использование технологического и производственного оборудования </a:t>
            </a:r>
            <a:endParaRPr lang="ru-RU" sz="1800" b="1" dirty="0">
              <a:solidFill>
                <a:srgbClr val="000066"/>
              </a:solidFill>
            </a:endParaRPr>
          </a:p>
        </p:txBody>
      </p:sp>
      <p:sp>
        <p:nvSpPr>
          <p:cNvPr id="102441" name="Text Box 41"/>
          <p:cNvSpPr txBox="1">
            <a:spLocks noChangeArrowheads="1"/>
          </p:cNvSpPr>
          <p:nvPr/>
        </p:nvSpPr>
        <p:spPr bwMode="auto">
          <a:xfrm>
            <a:off x="0" y="1556792"/>
            <a:ext cx="2684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обновление учебно-материальной базы</a:t>
            </a:r>
            <a:endParaRPr lang="ru-RU" sz="1800" b="1" dirty="0">
              <a:solidFill>
                <a:srgbClr val="000066"/>
              </a:solidFill>
            </a:endParaRPr>
          </a:p>
        </p:txBody>
      </p:sp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6659563" y="3933825"/>
            <a:ext cx="2305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стажировка на предприятиях</a:t>
            </a:r>
            <a:endParaRPr lang="ru-RU" sz="1800" b="1" dirty="0">
              <a:solidFill>
                <a:srgbClr val="000066"/>
              </a:solidFill>
            </a:endParaRPr>
          </a:p>
        </p:txBody>
      </p:sp>
      <p:sp>
        <p:nvSpPr>
          <p:cNvPr id="102443" name="Text Box 43"/>
          <p:cNvSpPr txBox="1">
            <a:spLocks noChangeArrowheads="1"/>
          </p:cNvSpPr>
          <p:nvPr/>
        </p:nvSpPr>
        <p:spPr bwMode="auto">
          <a:xfrm>
            <a:off x="5775325" y="5105400"/>
            <a:ext cx="2103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/>
              <a:t>Проектировочные</a:t>
            </a:r>
          </a:p>
        </p:txBody>
      </p: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5867400" y="2133600"/>
            <a:ext cx="360363" cy="360363"/>
            <a:chOff x="3923" y="2659"/>
            <a:chExt cx="227" cy="227"/>
          </a:xfrm>
        </p:grpSpPr>
        <p:sp>
          <p:nvSpPr>
            <p:cNvPr id="102446" name="Oval 46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47" name="Oval 47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48" name="AutoShape 48"/>
          <p:cNvSpPr>
            <a:spLocks noChangeArrowheads="1"/>
          </p:cNvSpPr>
          <p:nvPr/>
        </p:nvSpPr>
        <p:spPr bwMode="gray">
          <a:xfrm rot="40558828">
            <a:off x="5219700" y="2636838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rgbClr val="99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49" name="Text Box 49"/>
          <p:cNvSpPr txBox="1">
            <a:spLocks noChangeArrowheads="1"/>
          </p:cNvSpPr>
          <p:nvPr/>
        </p:nvSpPr>
        <p:spPr bwMode="auto">
          <a:xfrm>
            <a:off x="179388" y="3860800"/>
            <a:ext cx="21240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инновационные формы итоговой аттестации студентов </a:t>
            </a:r>
            <a:endParaRPr lang="ru-RU" sz="1800" b="1" dirty="0">
              <a:solidFill>
                <a:srgbClr val="000066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676456" y="0"/>
            <a:ext cx="467544" cy="4766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63888" y="2996952"/>
            <a:ext cx="20882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Участие работодателей </a:t>
            </a:r>
            <a:r>
              <a:rPr lang="ru-RU" sz="1600" b="1" dirty="0" smtClean="0">
                <a:solidFill>
                  <a:srgbClr val="990000"/>
                </a:solidFill>
              </a:rPr>
              <a:t>в образовательном процессе </a:t>
            </a:r>
            <a:endParaRPr lang="ru-RU" sz="1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Меморандум о взаимопонимании и стратегическом сотрудничестве с АО СПЗ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148064" cy="4525963"/>
          </a:xfrm>
        </p:spPr>
        <p:txBody>
          <a:bodyPr/>
          <a:lstStyle/>
          <a:p>
            <a:r>
              <a:rPr lang="ru-RU" dirty="0" smtClean="0"/>
              <a:t>Текущий ремонт токарно-фрезерной мастерской на 34,5 млн.т</a:t>
            </a:r>
          </a:p>
          <a:p>
            <a:r>
              <a:rPr lang="ru-RU" dirty="0" smtClean="0"/>
              <a:t>Установлено 6 станков на 11,4 млн.т.</a:t>
            </a:r>
            <a:endParaRPr lang="ru-RU" dirty="0"/>
          </a:p>
        </p:txBody>
      </p:sp>
      <p:pic>
        <p:nvPicPr>
          <p:cNvPr id="5" name="Picture 31" descr="DSC01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61048"/>
            <a:ext cx="364955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E:\МОИ ДОКУМЕНТЫ\МЦК\мр2011- 2012\конкурсы семинары\мастерская конкурс 2012\станки\P208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563888" cy="2672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E:\МОИ ДОКУМЕНТЫ\МЦК\мр2011- 2012\конкурсы семинары\мастерская конкурс 2012\станки\P208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59" y="4005064"/>
            <a:ext cx="3384393" cy="2538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676456" y="0"/>
            <a:ext cx="467544" cy="4766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87450" y="1916113"/>
            <a:ext cx="8785150" cy="4038600"/>
            <a:chOff x="748" y="1207"/>
            <a:chExt cx="4628" cy="2544"/>
          </a:xfrm>
        </p:grpSpPr>
        <p:sp>
          <p:nvSpPr>
            <p:cNvPr id="3" name="Freeform 4"/>
            <p:cNvSpPr>
              <a:spLocks noEditPoints="1"/>
            </p:cNvSpPr>
            <p:nvPr/>
          </p:nvSpPr>
          <p:spPr bwMode="gray">
            <a:xfrm rot="19832940">
              <a:off x="748" y="1207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696" y="2208"/>
              <a:ext cx="168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ru-RU" sz="2800">
                <a:solidFill>
                  <a:schemeClr val="tx2"/>
                </a:solidFill>
              </a:endParaRPr>
            </a:p>
          </p:txBody>
        </p:sp>
      </p:grpSp>
      <p:sp>
        <p:nvSpPr>
          <p:cNvPr id="5" name="Oval 8"/>
          <p:cNvSpPr>
            <a:spLocks noChangeArrowheads="1"/>
          </p:cNvSpPr>
          <p:nvPr/>
        </p:nvSpPr>
        <p:spPr bwMode="gray">
          <a:xfrm rot="16200000">
            <a:off x="535000" y="2353432"/>
            <a:ext cx="2385368" cy="252028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прозрачность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339752" y="692696"/>
            <a:ext cx="1873250" cy="1585912"/>
            <a:chOff x="732" y="2112"/>
            <a:chExt cx="842" cy="860"/>
          </a:xfrm>
        </p:grpSpPr>
        <p:sp>
          <p:nvSpPr>
            <p:cNvPr id="7" name="Oval 13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" name="Oval 14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gray">
            <a:xfrm>
              <a:off x="1100" y="2458"/>
              <a:ext cx="83" cy="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1800"/>
            </a:p>
          </p:txBody>
        </p:sp>
      </p:grpSp>
      <p:sp>
        <p:nvSpPr>
          <p:cNvPr id="12" name="Oval 21"/>
          <p:cNvSpPr>
            <a:spLocks noChangeArrowheads="1"/>
          </p:cNvSpPr>
          <p:nvPr/>
        </p:nvSpPr>
        <p:spPr bwMode="gray">
          <a:xfrm>
            <a:off x="3059832" y="2996952"/>
            <a:ext cx="3096344" cy="266499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2411760" y="1196752"/>
            <a:ext cx="1728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гибкость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3059832" y="4077072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Ориентированность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6012160" y="332656"/>
            <a:ext cx="28803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Принципы эффективности </a:t>
            </a:r>
            <a:r>
              <a:rPr lang="ru-RU" sz="2000" b="1" dirty="0" err="1" smtClean="0"/>
              <a:t>компетентностного</a:t>
            </a:r>
            <a:r>
              <a:rPr lang="ru-RU" sz="2000" b="1" dirty="0" smtClean="0"/>
              <a:t> подхода  к разработке профессиональных образовательных программ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76456" y="0"/>
            <a:ext cx="467544" cy="4766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031" t="19077" r="17030" b="9976"/>
          <a:stretch>
            <a:fillRect/>
          </a:stretch>
        </p:blipFill>
        <p:spPr bwMode="auto">
          <a:xfrm>
            <a:off x="0" y="0"/>
            <a:ext cx="93186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908720"/>
            <a:ext cx="9144000" cy="56166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272807" cy="755923"/>
          </a:xfrm>
        </p:spPr>
        <p:txBody>
          <a:bodyPr/>
          <a:lstStyle/>
          <a:p>
            <a:pPr algn="ctr"/>
            <a:r>
              <a:rPr lang="ru-RU" sz="2400" b="1" dirty="0" smtClean="0"/>
              <a:t>Особенности Государственных образовательных стандартов</a:t>
            </a:r>
            <a:endParaRPr lang="ru-RU" sz="2400" b="1" dirty="0">
              <a:solidFill>
                <a:srgbClr val="4D4D4D"/>
              </a:solidFill>
            </a:endParaRP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3851920" y="1772816"/>
            <a:ext cx="5292080" cy="432000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0" y="1844824"/>
            <a:ext cx="3491880" cy="39604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345638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18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Новые образовательные стандарты </a:t>
            </a:r>
            <a:r>
              <a:rPr lang="ru-RU" sz="2400" dirty="0" smtClean="0">
                <a:solidFill>
                  <a:schemeClr val="bg1"/>
                </a:solidFill>
              </a:rPr>
              <a:t>– отражение требований рынка труда к выпускникам профессиональных образовательных </a:t>
            </a:r>
            <a:r>
              <a:rPr lang="ru-RU" sz="2400" dirty="0" smtClean="0">
                <a:solidFill>
                  <a:schemeClr val="bg1"/>
                </a:solidFill>
              </a:rPr>
              <a:t>учреждений ТИПО</a:t>
            </a:r>
            <a:endParaRPr lang="ru-RU" sz="2400" b="1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0902" name="Freeform 6"/>
          <p:cNvSpPr>
            <a:spLocks/>
          </p:cNvSpPr>
          <p:nvPr/>
        </p:nvSpPr>
        <p:spPr bwMode="gray">
          <a:xfrm>
            <a:off x="3203848" y="1556792"/>
            <a:ext cx="863600" cy="15287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3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1003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4" name="Freeform 8"/>
          <p:cNvSpPr>
            <a:spLocks/>
          </p:cNvSpPr>
          <p:nvPr/>
        </p:nvSpPr>
        <p:spPr bwMode="gray">
          <a:xfrm flipH="1">
            <a:off x="3563888" y="162880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9512" y="908720"/>
            <a:ext cx="7992888" cy="935881"/>
            <a:chOff x="1997" y="1314"/>
            <a:chExt cx="1889" cy="100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0907" name="Oval 11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908" name="Oval 12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0909" name="Oval 13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971600" y="980728"/>
            <a:ext cx="69847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</a:rPr>
              <a:t>т</a:t>
            </a:r>
            <a:r>
              <a:rPr lang="ru-RU" sz="2400" b="1" dirty="0" smtClean="0">
                <a:solidFill>
                  <a:srgbClr val="002060"/>
                </a:solidFill>
              </a:rPr>
              <a:t>ехнического и профессионального </a:t>
            </a:r>
            <a:r>
              <a:rPr lang="ru-RU" sz="2400" b="1" dirty="0" smtClean="0">
                <a:solidFill>
                  <a:srgbClr val="002060"/>
                </a:solidFill>
              </a:rPr>
              <a:t>образования нового поколения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3851920" y="1772816"/>
            <a:ext cx="529208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1800" b="1" dirty="0"/>
              <a:t>Методическая тема </a:t>
            </a:r>
          </a:p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</a:rPr>
              <a:t>    Основная идея: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новый перечень направлений подготовки специальностей профессионального образования и соответствующих ГОСО, разработанных на основе </a:t>
            </a:r>
            <a:r>
              <a:rPr lang="ru-RU" sz="1600" b="1" dirty="0" err="1" smtClean="0">
                <a:solidFill>
                  <a:schemeClr val="bg1"/>
                </a:solidFill>
              </a:rPr>
              <a:t>компетентностного</a:t>
            </a:r>
            <a:r>
              <a:rPr lang="ru-RU" sz="1600" b="1" dirty="0" smtClean="0">
                <a:solidFill>
                  <a:schemeClr val="bg1"/>
                </a:solidFill>
              </a:rPr>
              <a:t> подхода, в целях формирования образовательных программ, адекватных мировым тенденциям, потребностям рынка труда и личности;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модернизация </a:t>
            </a:r>
            <a:r>
              <a:rPr lang="ru-RU" sz="1600" b="1" dirty="0">
                <a:solidFill>
                  <a:schemeClr val="bg1"/>
                </a:solidFill>
              </a:rPr>
              <a:t>учебно-воспитательного процесса, призванного обеспечить подготовку будущих специалистов к жизни в условиях постиндустриальной цивилизации, гражданского общества, демократического государства, динамично развивающейся наукоемкой экономики, информационных технологий.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676456" y="0"/>
            <a:ext cx="467544" cy="476672"/>
          </a:xfrm>
          <a:prstGeom prst="rect">
            <a:avLst/>
          </a:prstGeom>
          <a:solidFill>
            <a:srgbClr val="7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gray">
          <a:xfrm>
            <a:off x="1763688" y="476672"/>
            <a:ext cx="5688632" cy="2160240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gray">
          <a:xfrm>
            <a:off x="0" y="2996952"/>
            <a:ext cx="3707904" cy="1728192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gray">
          <a:xfrm>
            <a:off x="1979712" y="5057800"/>
            <a:ext cx="5688632" cy="1800200"/>
          </a:xfrm>
          <a:prstGeom prst="can">
            <a:avLst>
              <a:gd name="adj" fmla="val 32032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gray">
          <a:xfrm>
            <a:off x="5796136" y="2852936"/>
            <a:ext cx="3347864" cy="1728192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</a:rPr>
              <a:t>Назначение профессиональных стандартов</a:t>
            </a:r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76672"/>
            <a:ext cx="6120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Работодатели: </a:t>
            </a:r>
            <a:r>
              <a:rPr lang="ru-RU" b="1" dirty="0" smtClean="0"/>
              <a:t>определять возможности работников при найме; оценить и повысить уровень квалификации, качество труда работников; получать подготовленных в соответствии с ПС (ОС) работников всех уровней, иметь внятно сформулированные требования к профессиям внутри отрасли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5648" y="2996952"/>
            <a:ext cx="31683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Государство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/>
              <a:t>: </a:t>
            </a:r>
            <a:r>
              <a:rPr lang="ru-RU" b="1" dirty="0" smtClean="0"/>
              <a:t>формировать политику в области занятости населения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068960"/>
            <a:ext cx="3707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Работник:</a:t>
            </a:r>
            <a:r>
              <a:rPr lang="ru-RU" sz="2000" dirty="0" smtClean="0"/>
              <a:t> </a:t>
            </a:r>
            <a:r>
              <a:rPr lang="ru-RU" b="1" dirty="0" smtClean="0"/>
              <a:t>определять свой профессиональный уровень, основание для повышения квалификации, повышать качество труда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072896"/>
            <a:ext cx="56166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Сфера образования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формировать ОС на основе ПС, оценивать качество обучения в соответствии с требованиями ПС (работодателей), активно обновлять содержание ОС в соответствии с</a:t>
            </a:r>
            <a:r>
              <a:rPr lang="ru-RU" dirty="0" smtClean="0"/>
              <a:t> </a:t>
            </a:r>
            <a:r>
              <a:rPr lang="ru-RU" b="1" dirty="0" smtClean="0"/>
              <a:t>изменяющимися требованиями ПС </a:t>
            </a:r>
            <a:endParaRPr lang="ru-RU" b="1" dirty="0"/>
          </a:p>
        </p:txBody>
      </p:sp>
      <p:grpSp>
        <p:nvGrpSpPr>
          <p:cNvPr id="22" name="Группа 21"/>
          <p:cNvGrpSpPr/>
          <p:nvPr/>
        </p:nvGrpSpPr>
        <p:grpSpPr>
          <a:xfrm rot="16200000">
            <a:off x="4319935" y="4725144"/>
            <a:ext cx="792163" cy="288032"/>
            <a:chOff x="4644008" y="3501008"/>
            <a:chExt cx="1080195" cy="288925"/>
          </a:xfrm>
          <a:solidFill>
            <a:srgbClr val="C00000"/>
          </a:solidFill>
        </p:grpSpPr>
        <p:sp>
          <p:nvSpPr>
            <p:cNvPr id="23" name="AutoShape 48"/>
            <p:cNvSpPr>
              <a:spLocks noChangeArrowheads="1"/>
            </p:cNvSpPr>
            <p:nvPr/>
          </p:nvSpPr>
          <p:spPr bwMode="gray">
            <a:xfrm>
              <a:off x="4932040" y="3501008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pFill/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utoShape 48"/>
            <p:cNvSpPr>
              <a:spLocks noChangeArrowheads="1"/>
            </p:cNvSpPr>
            <p:nvPr/>
          </p:nvSpPr>
          <p:spPr bwMode="gray">
            <a:xfrm rot="10800000">
              <a:off x="4644008" y="3501008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pFill/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491880" y="3717032"/>
            <a:ext cx="792163" cy="288032"/>
            <a:chOff x="4644008" y="3501008"/>
            <a:chExt cx="1080195" cy="288925"/>
          </a:xfrm>
          <a:solidFill>
            <a:srgbClr val="C00000"/>
          </a:solidFill>
        </p:grpSpPr>
        <p:sp>
          <p:nvSpPr>
            <p:cNvPr id="26" name="AutoShape 48"/>
            <p:cNvSpPr>
              <a:spLocks noChangeArrowheads="1"/>
            </p:cNvSpPr>
            <p:nvPr/>
          </p:nvSpPr>
          <p:spPr bwMode="gray">
            <a:xfrm>
              <a:off x="4932040" y="3501008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pFill/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48"/>
            <p:cNvSpPr>
              <a:spLocks noChangeArrowheads="1"/>
            </p:cNvSpPr>
            <p:nvPr/>
          </p:nvSpPr>
          <p:spPr bwMode="gray">
            <a:xfrm rot="10800000">
              <a:off x="4644008" y="3501008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pFill/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Блок-схема: несколько документов 30"/>
          <p:cNvSpPr/>
          <p:nvPr/>
        </p:nvSpPr>
        <p:spPr>
          <a:xfrm rot="916875">
            <a:off x="4076909" y="3489378"/>
            <a:ext cx="1181604" cy="131940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Профессиональные стандарты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 rot="16200000">
            <a:off x="4302261" y="2987069"/>
            <a:ext cx="819999" cy="280521"/>
            <a:chOff x="4644008" y="3501008"/>
            <a:chExt cx="1080195" cy="288925"/>
          </a:xfrm>
          <a:solidFill>
            <a:srgbClr val="C00000"/>
          </a:solidFill>
        </p:grpSpPr>
        <p:sp>
          <p:nvSpPr>
            <p:cNvPr id="29" name="AutoShape 48"/>
            <p:cNvSpPr>
              <a:spLocks noChangeArrowheads="1"/>
            </p:cNvSpPr>
            <p:nvPr/>
          </p:nvSpPr>
          <p:spPr bwMode="gray">
            <a:xfrm>
              <a:off x="4932040" y="3501008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pFill/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48"/>
            <p:cNvSpPr>
              <a:spLocks noChangeArrowheads="1"/>
            </p:cNvSpPr>
            <p:nvPr/>
          </p:nvSpPr>
          <p:spPr bwMode="gray">
            <a:xfrm rot="10800000">
              <a:off x="4644008" y="3501008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pFill/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20072" y="3717032"/>
            <a:ext cx="792163" cy="288032"/>
            <a:chOff x="4644008" y="3501008"/>
            <a:chExt cx="1080195" cy="288925"/>
          </a:xfrm>
          <a:solidFill>
            <a:srgbClr val="C00000"/>
          </a:solidFill>
        </p:grpSpPr>
        <p:sp>
          <p:nvSpPr>
            <p:cNvPr id="9" name="AutoShape 48"/>
            <p:cNvSpPr>
              <a:spLocks noChangeArrowheads="1"/>
            </p:cNvSpPr>
            <p:nvPr/>
          </p:nvSpPr>
          <p:spPr bwMode="gray">
            <a:xfrm>
              <a:off x="4932040" y="3501008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pFill/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48"/>
            <p:cNvSpPr>
              <a:spLocks noChangeArrowheads="1"/>
            </p:cNvSpPr>
            <p:nvPr/>
          </p:nvSpPr>
          <p:spPr bwMode="gray">
            <a:xfrm rot="10800000">
              <a:off x="4644008" y="3501008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pFill/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676456" y="0"/>
            <a:ext cx="467544" cy="476672"/>
          </a:xfrm>
          <a:prstGeom prst="rect">
            <a:avLst/>
          </a:prstGeom>
          <a:solidFill>
            <a:srgbClr val="7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6228184" cy="1008112"/>
          </a:xfrm>
        </p:spPr>
        <p:txBody>
          <a:bodyPr/>
          <a:lstStyle/>
          <a:p>
            <a:pPr lvl="0"/>
            <a:r>
              <a:rPr lang="ru-RU" sz="1400" dirty="0" smtClean="0"/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Компетенция </a:t>
            </a:r>
            <a:r>
              <a:rPr lang="ru-RU" sz="1400" dirty="0" smtClean="0">
                <a:solidFill>
                  <a:schemeClr val="bg1"/>
                </a:solidFill>
              </a:rPr>
              <a:t>– </a:t>
            </a:r>
            <a:r>
              <a:rPr lang="ru-RU" sz="1800" b="1" dirty="0" smtClean="0">
                <a:solidFill>
                  <a:schemeClr val="bg1"/>
                </a:solidFill>
              </a:rPr>
              <a:t>самостоятельно реализуемая способность применять знания, умения, личностные качества и практический опыт для успешной деятельности в определенной профессиональной области в реальной ситуации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2947" name="Freeform 3"/>
          <p:cNvSpPr>
            <a:spLocks noEditPoints="1"/>
          </p:cNvSpPr>
          <p:nvPr/>
        </p:nvSpPr>
        <p:spPr bwMode="gray">
          <a:xfrm rot="-1358056">
            <a:off x="1123752" y="2058174"/>
            <a:ext cx="7167562" cy="4096242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gray">
          <a:xfrm rot="-1543677">
            <a:off x="7435625" y="2412903"/>
            <a:ext cx="1709737" cy="3841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gray">
          <a:xfrm rot="-1543677">
            <a:off x="7350125" y="2324100"/>
            <a:ext cx="1254125" cy="3841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gray">
          <a:xfrm rot="-1543677">
            <a:off x="2127423" y="5858691"/>
            <a:ext cx="1607716" cy="3841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gray">
          <a:xfrm rot="-1543677">
            <a:off x="6587592" y="5387359"/>
            <a:ext cx="1695015" cy="3841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gray">
          <a:xfrm rot="-1543677">
            <a:off x="2275825" y="3523683"/>
            <a:ext cx="1519237" cy="3841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gray">
          <a:xfrm>
            <a:off x="4860032" y="3429000"/>
            <a:ext cx="2880320" cy="2592288"/>
          </a:xfrm>
          <a:prstGeom prst="ellipse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gray">
          <a:xfrm>
            <a:off x="323528" y="1412777"/>
            <a:ext cx="3024336" cy="25922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 dirty="0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gray">
          <a:xfrm>
            <a:off x="755576" y="4077072"/>
            <a:ext cx="2520280" cy="2376264"/>
          </a:xfrm>
          <a:prstGeom prst="ellipse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gray">
          <a:xfrm>
            <a:off x="5940152" y="260648"/>
            <a:ext cx="2952328" cy="269168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gray">
          <a:xfrm>
            <a:off x="468312" y="1556792"/>
            <a:ext cx="25195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Способность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решать типичные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профессиональ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задачи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gray">
          <a:xfrm>
            <a:off x="5868144" y="764704"/>
            <a:ext cx="3275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/>
              <a:t>Преодолевать проблемные производственные ситуации.</a:t>
            </a:r>
            <a:endParaRPr lang="en-US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gray">
          <a:xfrm>
            <a:off x="5220072" y="3789040"/>
            <a:ext cx="23042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Ориентация в данной производственной проблеме, понимая ее суть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gray">
          <a:xfrm>
            <a:off x="1043608" y="4509120"/>
            <a:ext cx="20882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 </a:t>
            </a:r>
            <a:r>
              <a:rPr lang="ru-RU" b="1" dirty="0" smtClean="0"/>
              <a:t>Владение способами  успешного практического решения .</a:t>
            </a:r>
            <a:endParaRPr lang="en-US" sz="1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gray">
          <a:xfrm>
            <a:off x="3275856" y="2636912"/>
            <a:ext cx="2952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Профессиональные компетенции выпускника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67" name="Freeform 23"/>
          <p:cNvSpPr>
            <a:spLocks/>
          </p:cNvSpPr>
          <p:nvPr/>
        </p:nvSpPr>
        <p:spPr bwMode="gray">
          <a:xfrm>
            <a:off x="3059832" y="1412776"/>
            <a:ext cx="2952328" cy="1440433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Freeform 23"/>
          <p:cNvSpPr>
            <a:spLocks/>
          </p:cNvSpPr>
          <p:nvPr/>
        </p:nvSpPr>
        <p:spPr bwMode="gray">
          <a:xfrm rot="11612620">
            <a:off x="3043430" y="4906798"/>
            <a:ext cx="2952328" cy="1440433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676456" y="0"/>
            <a:ext cx="467544" cy="476672"/>
          </a:xfrm>
          <a:prstGeom prst="rect">
            <a:avLst/>
          </a:prstGeom>
          <a:solidFill>
            <a:srgbClr val="7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5340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dirty="0" smtClean="0"/>
              <a:t>Компетентностный подход предполагает переход в конструировании содержания образования – от «знаний» к «способам деятельности»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 пределах отдельного модуля осуществляется комплексное освоение умений и знаний в рамках формирования конкретной компетенции, которая обеспечивает выполнение конкретной трудовой функции, отражающей требования рынка труда.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76456" y="0"/>
            <a:ext cx="467544" cy="476672"/>
          </a:xfrm>
          <a:prstGeom prst="rect">
            <a:avLst/>
          </a:prstGeom>
          <a:solidFill>
            <a:srgbClr val="7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sz="2800" b="1" dirty="0" smtClean="0"/>
              <a:t>Основные преимущества профессиональных образовательных программ нового поколения: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6937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dirty="0" smtClean="0"/>
              <a:t>гибко реагировать на изменения и технологиях и содержании деятельности в сфере труда;</a:t>
            </a:r>
          </a:p>
          <a:p>
            <a:pPr lvl="0"/>
            <a:r>
              <a:rPr lang="ru-RU" dirty="0" smtClean="0"/>
              <a:t> устанавливать социальное партнерство с потенциальными нанимателями выпускников;</a:t>
            </a:r>
          </a:p>
          <a:p>
            <a:pPr lvl="0"/>
            <a:r>
              <a:rPr lang="ru-RU" dirty="0" smtClean="0"/>
              <a:t> регулировать процесс трудоустройства выпускников; </a:t>
            </a:r>
          </a:p>
          <a:p>
            <a:pPr lvl="0"/>
            <a:r>
              <a:rPr lang="ru-RU" dirty="0" smtClean="0"/>
              <a:t>использовать механизмы внешнего оценивания.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76456" y="0"/>
            <a:ext cx="467544" cy="476672"/>
          </a:xfrm>
          <a:prstGeom prst="rect">
            <a:avLst/>
          </a:prstGeom>
          <a:solidFill>
            <a:srgbClr val="7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844824"/>
            <a:ext cx="9144000" cy="432048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ru-RU" sz="2800" b="1" dirty="0" smtClean="0"/>
              <a:t>Основные преимущества ПОП нового поколения </a:t>
            </a:r>
            <a:r>
              <a:rPr lang="ru-RU" sz="2800" b="1" dirty="0" smtClean="0">
                <a:solidFill>
                  <a:srgbClr val="CC3300"/>
                </a:solidFill>
              </a:rPr>
              <a:t>для работодателей</a:t>
            </a:r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352928" cy="4525963"/>
          </a:xfrm>
        </p:spPr>
        <p:txBody>
          <a:bodyPr/>
          <a:lstStyle/>
          <a:p>
            <a:pPr lvl="0"/>
            <a:r>
              <a:rPr lang="ru-RU" dirty="0" err="1" smtClean="0"/>
              <a:t>транспарентность</a:t>
            </a:r>
            <a:r>
              <a:rPr lang="ru-RU" dirty="0" smtClean="0"/>
              <a:t> образовательного процесса;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возможность влиять на содержание и характер профессионального образования;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возможность контролировать результат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76456" y="0"/>
            <a:ext cx="467544" cy="4766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15816" y="1196752"/>
            <a:ext cx="3384550" cy="2890838"/>
            <a:chOff x="1872" y="1824"/>
            <a:chExt cx="2014" cy="1821"/>
          </a:xfrm>
        </p:grpSpPr>
        <p:sp>
          <p:nvSpPr>
            <p:cNvPr id="92164" name="AutoShape 4"/>
            <p:cNvSpPr>
              <a:spLocks noChangeArrowheads="1"/>
            </p:cNvSpPr>
            <p:nvPr/>
          </p:nvSpPr>
          <p:spPr bwMode="gray">
            <a:xfrm rot="16200000" flipH="1">
              <a:off x="1820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65" name="AutoShape 5"/>
            <p:cNvSpPr>
              <a:spLocks noChangeArrowheads="1"/>
            </p:cNvSpPr>
            <p:nvPr/>
          </p:nvSpPr>
          <p:spPr bwMode="gray">
            <a:xfrm rot="5400000" flipH="1">
              <a:off x="3628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66" name="AutoShape 6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67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68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69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2170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2171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92174" name="AutoShape 14"/>
          <p:cNvSpPr>
            <a:spLocks noChangeArrowheads="1"/>
          </p:cNvSpPr>
          <p:nvPr/>
        </p:nvSpPr>
        <p:spPr bwMode="gray">
          <a:xfrm>
            <a:off x="395536" y="2492896"/>
            <a:ext cx="2519363" cy="115212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gray">
          <a:xfrm>
            <a:off x="323850" y="1412875"/>
            <a:ext cx="2519363" cy="97948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gray">
          <a:xfrm>
            <a:off x="6228184" y="2564904"/>
            <a:ext cx="2374900" cy="108012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8" name="AutoShape 18"/>
          <p:cNvSpPr>
            <a:spLocks noChangeArrowheads="1"/>
          </p:cNvSpPr>
          <p:nvPr/>
        </p:nvSpPr>
        <p:spPr bwMode="gray">
          <a:xfrm>
            <a:off x="6227763" y="1484313"/>
            <a:ext cx="2447925" cy="97948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80" name="AutoShape 20"/>
          <p:cNvSpPr>
            <a:spLocks noChangeArrowheads="1"/>
          </p:cNvSpPr>
          <p:nvPr/>
        </p:nvSpPr>
        <p:spPr bwMode="auto">
          <a:xfrm>
            <a:off x="5257800" y="4221088"/>
            <a:ext cx="3886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профессиональные модули</a:t>
            </a:r>
            <a:endParaRPr lang="en-US" sz="1800" b="1" dirty="0">
              <a:latin typeface="Verdana" pitchFamily="34" charset="0"/>
            </a:endParaRP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gray">
          <a:xfrm>
            <a:off x="395288" y="1700213"/>
            <a:ext cx="2449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создание творческой группы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gray">
          <a:xfrm>
            <a:off x="323528" y="2636912"/>
            <a:ext cx="2448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создание фокус группы с участием работодателей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gray">
          <a:xfrm>
            <a:off x="6516688" y="1773238"/>
            <a:ext cx="2016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прохождение курсов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gray">
          <a:xfrm>
            <a:off x="6372200" y="2636912"/>
            <a:ext cx="23756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определение требований работодателей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2187" name="Rectangle 27"/>
          <p:cNvSpPr>
            <a:spLocks noChangeArrowheads="1"/>
          </p:cNvSpPr>
          <p:nvPr/>
        </p:nvSpPr>
        <p:spPr bwMode="gray"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Разработка  профессиональных </a:t>
            </a:r>
          </a:p>
          <a:p>
            <a:pPr algn="ctr"/>
            <a:r>
              <a:rPr lang="ru-RU" sz="2400" b="1" dirty="0" smtClean="0"/>
              <a:t>образовательных программ (ПОП)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707904" y="1844824"/>
            <a:ext cx="1731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Этапы  работы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827584" y="5445224"/>
            <a:ext cx="3886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примерные учебные планы</a:t>
            </a:r>
            <a:endParaRPr lang="en-US" sz="1800" b="1" dirty="0">
              <a:latin typeface="Verdana" pitchFamily="34" charset="0"/>
            </a:endParaRP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899592" y="4293096"/>
            <a:ext cx="3886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общие  и профессиональные </a:t>
            </a:r>
          </a:p>
          <a:p>
            <a:pPr algn="ctr" eaLnBrk="0" hangingPunct="0"/>
            <a:r>
              <a:rPr lang="ru-RU" b="1" dirty="0" smtClean="0"/>
              <a:t>компетенции </a:t>
            </a:r>
            <a:endParaRPr lang="en-US" sz="1800" b="1" dirty="0">
              <a:latin typeface="Verdana" pitchFamily="34" charset="0"/>
            </a:endParaRP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auto">
          <a:xfrm>
            <a:off x="5257800" y="5445224"/>
            <a:ext cx="3886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Verdana" pitchFamily="34" charset="0"/>
              </a:rPr>
              <a:t>с</a:t>
            </a:r>
            <a:r>
              <a:rPr lang="ru-RU" sz="1800" b="1" dirty="0" smtClean="0">
                <a:latin typeface="Verdana" pitchFamily="34" charset="0"/>
              </a:rPr>
              <a:t>труктура ПОП</a:t>
            </a:r>
            <a:endParaRPr lang="en-US" sz="1800" b="1" dirty="0">
              <a:latin typeface="Verdana" pitchFamily="34" charset="0"/>
            </a:endParaRPr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>
            <a:off x="2051720" y="6324600"/>
            <a:ext cx="5976664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анкетирование, интервьюирование специалистов</a:t>
            </a:r>
            <a:endParaRPr lang="en-US" sz="1800" b="1" dirty="0">
              <a:latin typeface="Verdana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7380312" y="364502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Выноска с четырьмя стрелками 33"/>
          <p:cNvSpPr/>
          <p:nvPr/>
        </p:nvSpPr>
        <p:spPr>
          <a:xfrm>
            <a:off x="4427984" y="4509120"/>
            <a:ext cx="1224136" cy="122413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4932040" y="580526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676456" y="0"/>
            <a:ext cx="467544" cy="4766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/>
          <a:lstStyle/>
          <a:p>
            <a:r>
              <a:rPr lang="ru-RU" dirty="0" smtClean="0"/>
              <a:t>Требования работодателей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3657600" cy="240486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К знаниям  </a:t>
            </a:r>
            <a:r>
              <a:rPr lang="ru-RU" dirty="0" smtClean="0"/>
              <a:t>– это верное отражение действительности в сознании человека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3657600" cy="2980928"/>
          </a:xfrm>
        </p:spPr>
        <p:txBody>
          <a:bodyPr/>
          <a:lstStyle/>
          <a:p>
            <a:pPr lvl="0"/>
            <a:r>
              <a:rPr lang="ru-RU" sz="3200" b="1" dirty="0" smtClean="0">
                <a:solidFill>
                  <a:srgbClr val="FFC000"/>
                </a:solidFill>
              </a:rPr>
              <a:t>К умениям</a:t>
            </a:r>
            <a:r>
              <a:rPr lang="ru-RU" dirty="0" smtClean="0"/>
              <a:t> — способность выполнять действия, приобретенные в результате обучения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4447565"/>
            <a:ext cx="78488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 навыкам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- набор действий и инструментов, определяющим условием для которых является предсказуемый результат.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Ценность действий в условиях определенной среды не подвергается сомнению.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6456" y="0"/>
            <a:ext cx="467544" cy="4766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8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304</TotalTime>
  <Words>525</Words>
  <Application>Microsoft Office PowerPoint</Application>
  <PresentationFormat>Экран (4:3)</PresentationFormat>
  <Paragraphs>91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Тема8</vt:lpstr>
      <vt:lpstr>  </vt:lpstr>
      <vt:lpstr>Особенности Государственных образовательных стандартов</vt:lpstr>
      <vt:lpstr>Слайд 3</vt:lpstr>
      <vt:lpstr>. Компетенция – самостоятельно реализуемая способность применять знания, умения, личностные качества и практический опыт для успешной деятельности в определенной профессиональной области в реальной ситуации </vt:lpstr>
      <vt:lpstr>Слайд 5</vt:lpstr>
      <vt:lpstr>Основные преимущества профессиональных образовательных программ нового поколения:</vt:lpstr>
      <vt:lpstr>Основные преимущества ПОП нового поколения для работодателей</vt:lpstr>
      <vt:lpstr>Слайд 8</vt:lpstr>
      <vt:lpstr>Требования работодателей</vt:lpstr>
      <vt:lpstr>Интеграция учебного заведения и производства </vt:lpstr>
      <vt:lpstr>Меморандум о взаимопонимании и стратегическом сотрудничестве с АО СПЗ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Wizard</dc:creator>
  <cp:lastModifiedBy>Wizard</cp:lastModifiedBy>
  <cp:revision>38</cp:revision>
  <dcterms:created xsi:type="dcterms:W3CDTF">2013-08-13T23:59:32Z</dcterms:created>
  <dcterms:modified xsi:type="dcterms:W3CDTF">2013-08-18T04:23:19Z</dcterms:modified>
</cp:coreProperties>
</file>