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42985"/>
            <a:ext cx="7772400" cy="2457466"/>
          </a:xfrm>
        </p:spPr>
        <p:style>
          <a:lnRef idx="3">
            <a:schemeClr val="lt1"/>
          </a:lnRef>
          <a:fillRef idx="1">
            <a:schemeClr val="accent4"/>
          </a:fillRef>
          <a:effectRef idx="1">
            <a:schemeClr val="accent4"/>
          </a:effectRef>
          <a:fontRef idx="minor">
            <a:schemeClr val="lt1"/>
          </a:fontRef>
        </p:style>
        <p:txBody>
          <a:bodyPr>
            <a:normAutofit/>
          </a:bodyPr>
          <a:lstStyle/>
          <a:p>
            <a:r>
              <a:rPr lang="ru-RU" sz="2000" dirty="0" smtClean="0">
                <a:latin typeface="Times New Roman" pitchFamily="18" charset="0"/>
                <a:cs typeface="Times New Roman" pitchFamily="18" charset="0"/>
              </a:rPr>
              <a:t>ГККП «Индустриально-технический колледж, город Степногорск»</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Специальность: 1402000 «Техническая эксплуатация дорожно-строительных машин (по видам)»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курс, группа 2МЭ-18</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Мастер производственного обучения Раицкая О.Ю.</a:t>
            </a:r>
            <a:endParaRPr lang="ru-RU" sz="2000" dirty="0"/>
          </a:p>
        </p:txBody>
      </p:sp>
      <p:sp>
        <p:nvSpPr>
          <p:cNvPr id="3" name="Подзаголовок 2"/>
          <p:cNvSpPr>
            <a:spLocks noGrp="1"/>
          </p:cNvSpPr>
          <p:nvPr>
            <p:ph type="subTitle"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ru-RU" b="1" dirty="0" smtClean="0">
                <a:latin typeface="Times New Roman" pitchFamily="18" charset="0"/>
                <a:cs typeface="Times New Roman" pitchFamily="18" charset="0"/>
              </a:rPr>
              <a:t>Приёмы управления гидравлическим экскаватором с прямой лопатой при разработке грунта в отвал</a:t>
            </a:r>
            <a:endParaRPr lang="ru-RU"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ru-RU" dirty="0" smtClean="0">
                <a:latin typeface="Times New Roman" pitchFamily="18" charset="0"/>
                <a:cs typeface="Times New Roman" pitchFamily="18" charset="0"/>
              </a:rPr>
              <a:t>Виды работ</a:t>
            </a:r>
            <a:endParaRPr lang="ru-RU" dirty="0">
              <a:latin typeface="Times New Roman" pitchFamily="18" charset="0"/>
              <a:cs typeface="Times New Roman" pitchFamily="18" charset="0"/>
            </a:endParaRPr>
          </a:p>
        </p:txBody>
      </p:sp>
      <p:pic>
        <p:nvPicPr>
          <p:cNvPr id="6146" name="Picture 2" descr="C:\Users\User\Desktop\image-24.jpg"/>
          <p:cNvPicPr>
            <a:picLocks noGrp="1" noChangeAspect="1" noChangeArrowheads="1"/>
          </p:cNvPicPr>
          <p:nvPr>
            <p:ph idx="1"/>
          </p:nvPr>
        </p:nvPicPr>
        <p:blipFill>
          <a:blip r:embed="rId2"/>
          <a:srcRect/>
          <a:stretch>
            <a:fillRect/>
          </a:stretch>
        </p:blipFill>
        <p:spPr bwMode="auto">
          <a:xfrm>
            <a:off x="1554691" y="1600200"/>
            <a:ext cx="6034617" cy="4525963"/>
          </a:xfrm>
          <a:prstGeom prst="rect">
            <a:avLst/>
          </a:prstGeom>
        </p:spPr>
        <p:style>
          <a:lnRef idx="2">
            <a:schemeClr val="accent4">
              <a:shade val="50000"/>
            </a:schemeClr>
          </a:lnRef>
          <a:fillRef idx="1">
            <a:schemeClr val="accent4"/>
          </a:fillRef>
          <a:effectRef idx="0">
            <a:schemeClr val="accent4"/>
          </a:effectRef>
          <a:fontRef idx="minor">
            <a:schemeClr val="lt1"/>
          </a:fontRef>
        </p:style>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ru-RU" dirty="0" smtClean="0">
                <a:latin typeface="Times New Roman" pitchFamily="18" charset="0"/>
                <a:cs typeface="Times New Roman" pitchFamily="18" charset="0"/>
              </a:rPr>
              <a:t>Работа экскаватора с прямой лопатой</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algn="just"/>
            <a:r>
              <a:rPr lang="ru-RU" dirty="0" smtClean="0">
                <a:latin typeface="Times New Roman" pitchFamily="18" charset="0"/>
                <a:cs typeface="Times New Roman" pitchFamily="18" charset="0"/>
              </a:rPr>
              <a:t>Классический цикл функционирования экскаватора с прямой </a:t>
            </a:r>
            <a:r>
              <a:rPr lang="ru-RU" dirty="0" smtClean="0">
                <a:latin typeface="Times New Roman" pitchFamily="18" charset="0"/>
                <a:cs typeface="Times New Roman" pitchFamily="18" charset="0"/>
              </a:rPr>
              <a:t>лопатой </a:t>
            </a:r>
            <a:r>
              <a:rPr lang="ru-RU" dirty="0" smtClean="0">
                <a:latin typeface="Times New Roman" pitchFamily="18" charset="0"/>
                <a:cs typeface="Times New Roman" pitchFamily="18" charset="0"/>
              </a:rPr>
              <a:t>включает в себя ряд операций.</a:t>
            </a:r>
          </a:p>
          <a:p>
            <a:pPr algn="just">
              <a:buNone/>
            </a:pPr>
            <a:r>
              <a:rPr lang="ru-RU" dirty="0" smtClean="0">
                <a:latin typeface="Times New Roman" pitchFamily="18" charset="0"/>
                <a:cs typeface="Times New Roman" pitchFamily="18" charset="0"/>
              </a:rPr>
              <a:t>1. Загрузка ковша, совершаемая посредством поворота рукояти относительно стрелы. При этом положение ковша относительно рукояти и положение стрелы относительно шасси остается </a:t>
            </a:r>
            <a:r>
              <a:rPr lang="ru-RU" dirty="0" smtClean="0">
                <a:latin typeface="Times New Roman" pitchFamily="18" charset="0"/>
                <a:cs typeface="Times New Roman" pitchFamily="18" charset="0"/>
              </a:rPr>
              <a:t>таким же каким </a:t>
            </a:r>
            <a:r>
              <a:rPr lang="ru-RU" dirty="0" smtClean="0">
                <a:latin typeface="Times New Roman" pitchFamily="18" charset="0"/>
                <a:cs typeface="Times New Roman" pitchFamily="18" charset="0"/>
              </a:rPr>
              <a:t>было.</a:t>
            </a:r>
          </a:p>
          <a:p>
            <a:pPr algn="just">
              <a:buNone/>
            </a:pPr>
            <a:r>
              <a:rPr lang="ru-RU" dirty="0" smtClean="0">
                <a:latin typeface="Times New Roman" pitchFamily="18" charset="0"/>
                <a:cs typeface="Times New Roman" pitchFamily="18" charset="0"/>
              </a:rPr>
              <a:t>2. Поворот платформы совместно с рабочим оборудованием после завершения загрузки. Далее ковш направляется к пункту разгрузки. В данный временной промежуток положение ковша относительно поворотной платформы остается прежним.</a:t>
            </a:r>
          </a:p>
          <a:p>
            <a:pPr algn="just">
              <a:buNone/>
            </a:pPr>
            <a:r>
              <a:rPr lang="ru-RU" dirty="0" smtClean="0">
                <a:latin typeface="Times New Roman" pitchFamily="18" charset="0"/>
                <a:cs typeface="Times New Roman" pitchFamily="18" charset="0"/>
              </a:rPr>
              <a:t>3. Подъем стрелы. Данная операция, предшествующая разгрузке ковша, производится с целью увеличения погрузочной высоты.</a:t>
            </a:r>
          </a:p>
          <a:p>
            <a:pPr algn="just">
              <a:buNone/>
            </a:pPr>
            <a:r>
              <a:rPr lang="ru-RU" dirty="0" smtClean="0">
                <a:latin typeface="Times New Roman" pitchFamily="18" charset="0"/>
                <a:cs typeface="Times New Roman" pitchFamily="18" charset="0"/>
              </a:rPr>
              <a:t>4. Разгрузка ковша. На гидравлических моделях экскаваторов совершается путем поворота ковша относительно рукояти (то есть обычным опрокидыванием), а </a:t>
            </a:r>
            <a:r>
              <a:rPr lang="ru-RU" smtClean="0">
                <a:latin typeface="Times New Roman" pitchFamily="18" charset="0"/>
                <a:cs typeface="Times New Roman" pitchFamily="18" charset="0"/>
              </a:rPr>
              <a:t>на </a:t>
            </a:r>
            <a:r>
              <a:rPr lang="ru-RU" smtClean="0">
                <a:latin typeface="Times New Roman" pitchFamily="18" charset="0"/>
                <a:cs typeface="Times New Roman" pitchFamily="18" charset="0"/>
              </a:rPr>
              <a:t>механических - </a:t>
            </a:r>
            <a:r>
              <a:rPr lang="ru-RU" dirty="0" smtClean="0">
                <a:latin typeface="Times New Roman" pitchFamily="18" charset="0"/>
                <a:cs typeface="Times New Roman" pitchFamily="18" charset="0"/>
              </a:rPr>
              <a:t>путем открывания дна ковша.</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ru-RU" dirty="0" smtClean="0">
                <a:latin typeface="Times New Roman" pitchFamily="18" charset="0"/>
                <a:cs typeface="Times New Roman" pitchFamily="18" charset="0"/>
              </a:rPr>
              <a:t>Разработка грунта</a:t>
            </a:r>
            <a:endParaRPr lang="ru-RU" dirty="0">
              <a:latin typeface="Times New Roman" pitchFamily="18" charset="0"/>
              <a:cs typeface="Times New Roman" pitchFamily="18" charset="0"/>
            </a:endParaRPr>
          </a:p>
        </p:txBody>
      </p:sp>
      <p:pic>
        <p:nvPicPr>
          <p:cNvPr id="1026" name="Picture 2" descr="C:\Users\User\Desktop\72637724_228565853.pdf-15.jpg"/>
          <p:cNvPicPr>
            <a:picLocks noGrp="1" noChangeAspect="1" noChangeArrowheads="1"/>
          </p:cNvPicPr>
          <p:nvPr>
            <p:ph idx="1"/>
          </p:nvPr>
        </p:nvPicPr>
        <p:blipFill>
          <a:blip r:embed="rId2"/>
          <a:srcRect/>
          <a:stretch>
            <a:fillRect/>
          </a:stretch>
        </p:blipFill>
        <p:spPr bwMode="auto">
          <a:xfrm>
            <a:off x="1554691" y="1600200"/>
            <a:ext cx="6034617" cy="4525963"/>
          </a:xfrm>
          <a:prstGeom prst="rect">
            <a:avLst/>
          </a:prstGeom>
        </p:spPr>
        <p:style>
          <a:lnRef idx="2">
            <a:schemeClr val="accent4">
              <a:shade val="50000"/>
            </a:schemeClr>
          </a:lnRef>
          <a:fillRef idx="1">
            <a:schemeClr val="accent4"/>
          </a:fillRef>
          <a:effectRef idx="0">
            <a:schemeClr val="accent4"/>
          </a:effectRef>
          <a:fontRef idx="minor">
            <a:schemeClr val="lt1"/>
          </a:fontRef>
        </p:style>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ru-RU" dirty="0" smtClean="0">
                <a:latin typeface="Times New Roman" pitchFamily="18" charset="0"/>
                <a:cs typeface="Times New Roman" pitchFamily="18" charset="0"/>
              </a:rPr>
              <a:t>Забой экскаватора с прямой лопатой</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just"/>
            <a:r>
              <a:rPr lang="ru-RU" sz="2400" dirty="0" smtClean="0">
                <a:latin typeface="Times New Roman" pitchFamily="18" charset="0"/>
                <a:cs typeface="Times New Roman" pitchFamily="18" charset="0"/>
              </a:rPr>
              <a:t>К забою для экскаватора относят массив разрабатываемого грунта или полезного ископаемого, площадку для установки транспортных средств. Когда разработка ведется в отвал, к забою относят также площадку, на которую выгружают из ковша грунт или полезное ископаемое. Размеры и форма забоя зависят от рабочего оборудования экскаватора, его размеров, вида транспортных средств (если разработку ведут с погрузкой в эти средства), от назначения проводимых работ. Если земляные работы ведут для устройства или образования земляного сооружения (котлована, траншеи, выемки), размеры забоя зависят также от размеров земляного сооружения. Забой должен быть запроектирован так, чтобы создавались условия для наилучшего использования экскаватора, высокой производительности труда и снижения стоимости работ.</a:t>
            </a:r>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ru-RU" dirty="0" smtClean="0">
                <a:latin typeface="Times New Roman" pitchFamily="18" charset="0"/>
                <a:cs typeface="Times New Roman" pitchFamily="18" charset="0"/>
              </a:rPr>
              <a:t>Работа экскаватора с прямой лопатой</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lgn="just"/>
            <a:r>
              <a:rPr lang="ru-RU" dirty="0" smtClean="0">
                <a:latin typeface="Times New Roman" pitchFamily="18" charset="0"/>
                <a:cs typeface="Times New Roman" pitchFamily="18" charset="0"/>
              </a:rPr>
              <a:t>Рабочее оборудование прямой лопаты применяется при разработке грунта выше уровня стоянки экскаватора. Экскаватор, оборудованный лопатой, чаще всего применяется при разработке грунта с погрузкой в транспорт. Работа может производиться и в отвал, однако в данном случае целесообразнее использовать драглайн, так как его рабочие размеры больше, чем у прямой лопаты.</a:t>
            </a:r>
          </a:p>
          <a:p>
            <a:pPr algn="just"/>
            <a:r>
              <a:rPr lang="ru-RU" dirty="0" smtClean="0">
                <a:latin typeface="Times New Roman" pitchFamily="18" charset="0"/>
                <a:cs typeface="Times New Roman" pitchFamily="18" charset="0"/>
              </a:rPr>
              <a:t>Перед началом работы следует тщательно подготовить забой. </a:t>
            </a:r>
            <a:r>
              <a:rPr lang="ru-RU" dirty="0" smtClean="0">
                <a:latin typeface="Times New Roman" pitchFamily="18" charset="0"/>
                <a:cs typeface="Times New Roman" pitchFamily="18" charset="0"/>
              </a:rPr>
              <a:t>Подготовка </a:t>
            </a:r>
            <a:r>
              <a:rPr lang="ru-RU" dirty="0" smtClean="0">
                <a:latin typeface="Times New Roman" pitchFamily="18" charset="0"/>
                <a:cs typeface="Times New Roman" pitchFamily="18" charset="0"/>
              </a:rPr>
              <a:t>забоя заключается в очистке его дна от камней, неровностей, разбросанного грунта и посторонних предметов. После очистки производят разбивку осей хода экскаватора и подготовку дорог для транспорта.</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ru-RU" dirty="0" smtClean="0">
                <a:latin typeface="Times New Roman" pitchFamily="18" charset="0"/>
                <a:cs typeface="Times New Roman" pitchFamily="18" charset="0"/>
              </a:rPr>
              <a:t>Работа экскаватора с прямой лопатой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lgn="just"/>
            <a:r>
              <a:rPr lang="ru-RU" dirty="0" smtClean="0">
                <a:latin typeface="Times New Roman" pitchFamily="18" charset="0"/>
                <a:cs typeface="Times New Roman" pitchFamily="18" charset="0"/>
              </a:rPr>
              <a:t>Ковш прямой лопаты заполняется грунтом при движении вверх вдоль откоса забоя. Радиус резания прямой лопаты </a:t>
            </a:r>
            <a:r>
              <a:rPr lang="ru-RU" dirty="0" smtClean="0">
                <a:latin typeface="Times New Roman" pitchFamily="18" charset="0"/>
                <a:cs typeface="Times New Roman" pitchFamily="18" charset="0"/>
              </a:rPr>
              <a:t>- расстояние </a:t>
            </a:r>
            <a:r>
              <a:rPr lang="ru-RU" dirty="0" smtClean="0">
                <a:latin typeface="Times New Roman" pitchFamily="18" charset="0"/>
                <a:cs typeface="Times New Roman" pitchFamily="18" charset="0"/>
              </a:rPr>
              <a:t>от зубьев ковша до оси поворота экскаватора </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величина, переменная по высоте.</a:t>
            </a:r>
          </a:p>
          <a:p>
            <a:pPr algn="just"/>
            <a:r>
              <a:rPr lang="ru-RU" dirty="0" smtClean="0">
                <a:latin typeface="Times New Roman" pitchFamily="18" charset="0"/>
                <a:cs typeface="Times New Roman" pitchFamily="18" charset="0"/>
              </a:rPr>
              <a:t>Наиболее характерные радиусы резания — наибольший и на уровне стояния. Каждый из них имеет два значения: минимальное Rр</a:t>
            </a:r>
            <a:r>
              <a:rPr lang="ru-RU" i="1" dirty="0" smtClean="0">
                <a:latin typeface="Times New Roman" pitchFamily="18" charset="0"/>
                <a:cs typeface="Times New Roman" pitchFamily="18" charset="0"/>
              </a:rPr>
              <a:t>min </a:t>
            </a:r>
            <a:r>
              <a:rPr lang="ru-RU" dirty="0" smtClean="0">
                <a:latin typeface="Times New Roman" pitchFamily="18" charset="0"/>
                <a:cs typeface="Times New Roman" pitchFamily="18" charset="0"/>
              </a:rPr>
              <a:t>и R0min</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при втянутом положении рукояти до отказа назад и максимальное Rрmax</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и Romax при выдвижении рукоятки вперед напорным механизмом. Значение их зависит также от угла наклона стрелы. Наибольший радиус резания экскаватора измеряют на уровне расположения напорного вала.</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ru-RU" dirty="0" smtClean="0">
                <a:latin typeface="Times New Roman" pitchFamily="18" charset="0"/>
                <a:cs typeface="Times New Roman" pitchFamily="18" charset="0"/>
              </a:rPr>
              <a:t>Экскаватор с прямой лопатой</a:t>
            </a:r>
            <a:endParaRPr lang="ru-RU" dirty="0">
              <a:latin typeface="Times New Roman" pitchFamily="18" charset="0"/>
              <a:cs typeface="Times New Roman" pitchFamily="18" charset="0"/>
            </a:endParaRPr>
          </a:p>
        </p:txBody>
      </p:sp>
      <p:pic>
        <p:nvPicPr>
          <p:cNvPr id="2050" name="Picture 2" descr="C:\Users\User\Desktop\All_FS_750x540.jpg"/>
          <p:cNvPicPr>
            <a:picLocks noGrp="1" noChangeAspect="1" noChangeArrowheads="1"/>
          </p:cNvPicPr>
          <p:nvPr>
            <p:ph idx="1"/>
          </p:nvPr>
        </p:nvPicPr>
        <p:blipFill>
          <a:blip r:embed="rId2"/>
          <a:srcRect/>
          <a:stretch>
            <a:fillRect/>
          </a:stretch>
        </p:blipFill>
        <p:spPr bwMode="auto">
          <a:xfrm>
            <a:off x="1428970" y="1600200"/>
            <a:ext cx="6286060" cy="4525963"/>
          </a:xfrm>
          <a:prstGeom prst="rect">
            <a:avLst/>
          </a:prstGeom>
        </p:spPr>
        <p:style>
          <a:lnRef idx="2">
            <a:schemeClr val="accent4">
              <a:shade val="50000"/>
            </a:schemeClr>
          </a:lnRef>
          <a:fillRef idx="1">
            <a:schemeClr val="accent4"/>
          </a:fillRef>
          <a:effectRef idx="0">
            <a:schemeClr val="accent4"/>
          </a:effectRef>
          <a:fontRef idx="minor">
            <a:schemeClr val="lt1"/>
          </a:fontRef>
        </p:style>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ru-RU" dirty="0" smtClean="0">
                <a:latin typeface="Times New Roman" pitchFamily="18" charset="0"/>
                <a:cs typeface="Times New Roman" pitchFamily="18" charset="0"/>
              </a:rPr>
              <a:t>Механический экскаватор с прямой лопатой</a:t>
            </a:r>
            <a:endParaRPr lang="ru-RU" dirty="0">
              <a:latin typeface="Times New Roman" pitchFamily="18" charset="0"/>
              <a:cs typeface="Times New Roman" pitchFamily="18" charset="0"/>
            </a:endParaRPr>
          </a:p>
        </p:txBody>
      </p:sp>
      <p:pic>
        <p:nvPicPr>
          <p:cNvPr id="3074" name="Picture 2" descr="C:\Users\User\Desktop\mod_nw_57.jpg"/>
          <p:cNvPicPr>
            <a:picLocks noGrp="1" noChangeAspect="1" noChangeArrowheads="1"/>
          </p:cNvPicPr>
          <p:nvPr>
            <p:ph idx="1"/>
          </p:nvPr>
        </p:nvPicPr>
        <p:blipFill>
          <a:blip r:embed="rId2"/>
          <a:srcRect/>
          <a:stretch>
            <a:fillRect/>
          </a:stretch>
        </p:blipFill>
        <p:spPr bwMode="auto">
          <a:xfrm>
            <a:off x="1589487" y="1600200"/>
            <a:ext cx="5965025" cy="4525963"/>
          </a:xfrm>
          <a:prstGeom prst="rect">
            <a:avLst/>
          </a:prstGeom>
        </p:spPr>
        <p:style>
          <a:lnRef idx="2">
            <a:schemeClr val="accent4">
              <a:shade val="50000"/>
            </a:schemeClr>
          </a:lnRef>
          <a:fillRef idx="1">
            <a:schemeClr val="accent4"/>
          </a:fillRef>
          <a:effectRef idx="0">
            <a:schemeClr val="accent4"/>
          </a:effectRef>
          <a:fontRef idx="minor">
            <a:schemeClr val="lt1"/>
          </a:fontRef>
        </p:style>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ru-RU" dirty="0" smtClean="0">
                <a:latin typeface="Times New Roman" pitchFamily="18" charset="0"/>
                <a:cs typeface="Times New Roman" pitchFamily="18" charset="0"/>
              </a:rPr>
              <a:t>Схема прямой лопаты</a:t>
            </a:r>
            <a:endParaRPr lang="ru-RU" dirty="0">
              <a:latin typeface="Times New Roman" pitchFamily="18" charset="0"/>
              <a:cs typeface="Times New Roman" pitchFamily="18" charset="0"/>
            </a:endParaRPr>
          </a:p>
        </p:txBody>
      </p:sp>
      <p:pic>
        <p:nvPicPr>
          <p:cNvPr id="4098" name="Picture 2" descr="C:\Users\User\Desktop\slide-38.jpg"/>
          <p:cNvPicPr>
            <a:picLocks noGrp="1" noChangeAspect="1" noChangeArrowheads="1"/>
          </p:cNvPicPr>
          <p:nvPr>
            <p:ph idx="1"/>
          </p:nvPr>
        </p:nvPicPr>
        <p:blipFill>
          <a:blip r:embed="rId2"/>
          <a:srcRect/>
          <a:stretch>
            <a:fillRect/>
          </a:stretch>
        </p:blipFill>
        <p:spPr bwMode="auto">
          <a:xfrm>
            <a:off x="1550757" y="1600200"/>
            <a:ext cx="6042485" cy="4525963"/>
          </a:xfrm>
          <a:prstGeom prst="rect">
            <a:avLst/>
          </a:prstGeom>
        </p:spPr>
        <p:style>
          <a:lnRef idx="2">
            <a:schemeClr val="accent4">
              <a:shade val="50000"/>
            </a:schemeClr>
          </a:lnRef>
          <a:fillRef idx="1">
            <a:schemeClr val="accent4"/>
          </a:fillRef>
          <a:effectRef idx="0">
            <a:schemeClr val="accent4"/>
          </a:effectRef>
          <a:fontRef idx="minor">
            <a:schemeClr val="lt1"/>
          </a:fontRef>
        </p:style>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ru-RU" dirty="0" smtClean="0">
                <a:latin typeface="Times New Roman" pitchFamily="18" charset="0"/>
                <a:cs typeface="Times New Roman" pitchFamily="18" charset="0"/>
              </a:rPr>
              <a:t>Схема работы прямой лопаты</a:t>
            </a:r>
            <a:endParaRPr lang="ru-RU" dirty="0">
              <a:latin typeface="Times New Roman" pitchFamily="18" charset="0"/>
              <a:cs typeface="Times New Roman" pitchFamily="18" charset="0"/>
            </a:endParaRPr>
          </a:p>
        </p:txBody>
      </p:sp>
      <p:pic>
        <p:nvPicPr>
          <p:cNvPr id="5122" name="Picture 2" descr="C:\Users\User\Desktop\0102-102-Skhema-raboty-prjamoj-lopaty.jpg"/>
          <p:cNvPicPr>
            <a:picLocks noGrp="1" noChangeAspect="1" noChangeArrowheads="1"/>
          </p:cNvPicPr>
          <p:nvPr>
            <p:ph idx="1"/>
          </p:nvPr>
        </p:nvPicPr>
        <p:blipFill>
          <a:blip r:embed="rId2"/>
          <a:srcRect/>
          <a:stretch>
            <a:fillRect/>
          </a:stretch>
        </p:blipFill>
        <p:spPr bwMode="auto">
          <a:xfrm>
            <a:off x="1554691" y="1600200"/>
            <a:ext cx="6034617" cy="4525963"/>
          </a:xfrm>
          <a:prstGeom prst="rect">
            <a:avLst/>
          </a:prstGeom>
        </p:spPr>
        <p:style>
          <a:lnRef idx="2">
            <a:schemeClr val="accent4">
              <a:shade val="50000"/>
            </a:schemeClr>
          </a:lnRef>
          <a:fillRef idx="1">
            <a:schemeClr val="accent4"/>
          </a:fillRef>
          <a:effectRef idx="0">
            <a:schemeClr val="accent4"/>
          </a:effectRef>
          <a:fontRef idx="minor">
            <a:schemeClr val="lt1"/>
          </a:fontRef>
        </p:style>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489</Words>
  <PresentationFormat>Экран (4:3)</PresentationFormat>
  <Paragraphs>22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ГККП «Индустриально-технический колледж, город Степногорск» Специальность: 1402000 «Техническая эксплуатация дорожно-строительных машин (по видам)»  2 курс, группа 2МЭ-18 Мастер производственного обучения Раицкая О.Ю.</vt:lpstr>
      <vt:lpstr>Разработка грунта</vt:lpstr>
      <vt:lpstr>Забой экскаватора с прямой лопатой</vt:lpstr>
      <vt:lpstr>Работа экскаватора с прямой лопатой</vt:lpstr>
      <vt:lpstr>Работа экскаватора с прямой лопатой </vt:lpstr>
      <vt:lpstr>Экскаватор с прямой лопатой</vt:lpstr>
      <vt:lpstr>Механический экскаватор с прямой лопатой</vt:lpstr>
      <vt:lpstr>Схема прямой лопаты</vt:lpstr>
      <vt:lpstr>Схема работы прямой лопаты</vt:lpstr>
      <vt:lpstr>Виды работ</vt:lpstr>
      <vt:lpstr>Работа экскаватора с прямой лопатой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ГККП «Индустриально-технический колледж, город Степногорск» Специальность: 1402000 «Техническая эксплуатация дорожно-строительных машин (по видам)»  2 курс, группа 2МЭ-18 Мастер производственного обучения Раицкая О.Ю.</dc:title>
  <dc:creator>Пользователь</dc:creator>
  <cp:lastModifiedBy>Пользователь</cp:lastModifiedBy>
  <cp:revision>8</cp:revision>
  <dcterms:created xsi:type="dcterms:W3CDTF">2020-04-22T06:12:15Z</dcterms:created>
  <dcterms:modified xsi:type="dcterms:W3CDTF">2020-04-22T07:11:05Z</dcterms:modified>
</cp:coreProperties>
</file>