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73" r:id="rId8"/>
    <p:sldId id="264" r:id="rId9"/>
    <p:sldId id="265" r:id="rId10"/>
    <p:sldId id="268" r:id="rId11"/>
    <p:sldId id="274" r:id="rId12"/>
    <p:sldId id="269" r:id="rId13"/>
    <p:sldId id="275" r:id="rId14"/>
    <p:sldId id="270" r:id="rId15"/>
    <p:sldId id="276" r:id="rId16"/>
    <p:sldId id="271" r:id="rId17"/>
    <p:sldId id="277" r:id="rId18"/>
    <p:sldId id="278" r:id="rId19"/>
    <p:sldId id="27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29.04.2020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29.04.2020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29.04.2020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29.04.2020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071678"/>
            <a:ext cx="8229600" cy="2071702"/>
          </a:xfrm>
        </p:spPr>
        <p:txBody>
          <a:bodyPr>
            <a:normAutofit/>
          </a:bodyPr>
          <a:lstStyle/>
          <a:p>
            <a:pPr algn="ctr"/>
            <a:r>
              <a:rPr lang="ru-RU" sz="4800" dirty="0" smtClean="0">
                <a:effectLst>
                  <a:outerShdw blurRad="38100" dist="38100" dir="2700000" algn="tl">
                    <a:srgbClr val="000000">
                      <a:alpha val="43137"/>
                    </a:srgbClr>
                  </a:outerShdw>
                </a:effectLst>
              </a:rPr>
              <a:t>Несущая конструкция грузового автомобиля</a:t>
            </a:r>
            <a:endParaRPr lang="ru-RU" sz="4800" dirty="0">
              <a:effectLst>
                <a:outerShdw blurRad="38100" dist="38100" dir="2700000" algn="tl">
                  <a:srgbClr val="000000">
                    <a:alpha val="43137"/>
                  </a:srgbClr>
                </a:outerShdw>
              </a:effectLst>
            </a:endParaRPr>
          </a:p>
        </p:txBody>
      </p:sp>
      <p:sp>
        <p:nvSpPr>
          <p:cNvPr id="3" name="Прямоугольник 2"/>
          <p:cNvSpPr/>
          <p:nvPr/>
        </p:nvSpPr>
        <p:spPr>
          <a:xfrm>
            <a:off x="0" y="285728"/>
            <a:ext cx="9144000" cy="430887"/>
          </a:xfrm>
          <a:prstGeom prst="rect">
            <a:avLst/>
          </a:prstGeom>
        </p:spPr>
        <p:txBody>
          <a:bodyPr wrap="square">
            <a:spAutoFit/>
          </a:bodyPr>
          <a:lstStyle/>
          <a:p>
            <a:pPr algn="ctr"/>
            <a:r>
              <a:rPr lang="ru-RU" sz="2200" dirty="0" smtClean="0">
                <a:effectLst>
                  <a:outerShdw blurRad="38100" dist="38100" dir="2700000" algn="tl">
                    <a:srgbClr val="000000">
                      <a:alpha val="43137"/>
                    </a:srgbClr>
                  </a:outerShdw>
                </a:effectLst>
              </a:rPr>
              <a:t>ГККП «Индустриально-технический колледж </a:t>
            </a:r>
            <a:r>
              <a:rPr lang="ru-RU" sz="2200" dirty="0" err="1" smtClean="0">
                <a:effectLst>
                  <a:outerShdw blurRad="38100" dist="38100" dir="2700000" algn="tl">
                    <a:srgbClr val="000000">
                      <a:alpha val="43137"/>
                    </a:srgbClr>
                  </a:outerShdw>
                </a:effectLst>
              </a:rPr>
              <a:t>г.Степногорск</a:t>
            </a:r>
            <a:r>
              <a:rPr lang="ru-RU" sz="2200" dirty="0" smtClean="0">
                <a:effectLst>
                  <a:outerShdw blurRad="38100" dist="38100" dir="2700000" algn="tl">
                    <a:srgbClr val="000000">
                      <a:alpha val="43137"/>
                    </a:srgbClr>
                  </a:outerShdw>
                </a:effectLst>
              </a:rPr>
              <a:t>»</a:t>
            </a:r>
            <a:endParaRPr lang="ru-RU" sz="2200" dirty="0">
              <a:effectLst>
                <a:outerShdw blurRad="38100" dist="38100" dir="2700000" algn="tl">
                  <a:srgbClr val="000000">
                    <a:alpha val="43137"/>
                  </a:srgbClr>
                </a:outerShdw>
              </a:effectLst>
            </a:endParaRPr>
          </a:p>
        </p:txBody>
      </p:sp>
      <p:sp>
        <p:nvSpPr>
          <p:cNvPr id="4" name="Прямоугольник 3"/>
          <p:cNvSpPr/>
          <p:nvPr/>
        </p:nvSpPr>
        <p:spPr>
          <a:xfrm>
            <a:off x="214282" y="5500702"/>
            <a:ext cx="8715436" cy="1107996"/>
          </a:xfrm>
          <a:prstGeom prst="rect">
            <a:avLst/>
          </a:prstGeom>
        </p:spPr>
        <p:txBody>
          <a:bodyPr wrap="square">
            <a:spAutoFit/>
          </a:bodyPr>
          <a:lstStyle/>
          <a:p>
            <a:pPr algn="r"/>
            <a:r>
              <a:rPr lang="ru-RU" sz="2200" dirty="0" smtClean="0">
                <a:effectLst>
                  <a:outerShdw blurRad="38100" dist="38100" dir="2700000" algn="tl">
                    <a:srgbClr val="000000">
                      <a:alpha val="43137"/>
                    </a:srgbClr>
                  </a:outerShdw>
                </a:effectLst>
              </a:rPr>
              <a:t>Преподаватель </a:t>
            </a:r>
            <a:r>
              <a:rPr lang="ru-RU" sz="2200" dirty="0" err="1" smtClean="0">
                <a:effectLst>
                  <a:outerShdw blurRad="38100" dist="38100" dir="2700000" algn="tl">
                    <a:srgbClr val="000000">
                      <a:alpha val="43137"/>
                    </a:srgbClr>
                  </a:outerShdw>
                </a:effectLst>
              </a:rPr>
              <a:t>Спецдисциплин</a:t>
            </a:r>
            <a:r>
              <a:rPr lang="ru-RU" sz="2200" dirty="0" smtClean="0">
                <a:effectLst>
                  <a:outerShdw blurRad="38100" dist="38100" dir="2700000" algn="tl">
                    <a:srgbClr val="000000">
                      <a:alpha val="43137"/>
                    </a:srgbClr>
                  </a:outerShdw>
                </a:effectLst>
              </a:rPr>
              <a:t>: Молдабеков А.М.</a:t>
            </a:r>
          </a:p>
          <a:p>
            <a:pPr algn="r"/>
            <a:r>
              <a:rPr lang="ru-RU" sz="2200" dirty="0" smtClean="0">
                <a:effectLst>
                  <a:outerShdw blurRad="38100" dist="38100" dir="2700000" algn="tl">
                    <a:srgbClr val="000000">
                      <a:alpha val="43137"/>
                    </a:srgbClr>
                  </a:outerShdw>
                </a:effectLst>
              </a:rPr>
              <a:t>Предмет: </a:t>
            </a:r>
            <a:r>
              <a:rPr lang="ru-RU" sz="2200" smtClean="0">
                <a:effectLst>
                  <a:outerShdw blurRad="38100" dist="38100" dir="2700000" algn="tl">
                    <a:srgbClr val="000000">
                      <a:alpha val="43137"/>
                    </a:srgbClr>
                  </a:outerShdw>
                </a:effectLst>
              </a:rPr>
              <a:t>Спецтехнология</a:t>
            </a:r>
            <a:endParaRPr lang="ru-RU" sz="2200" dirty="0" smtClean="0">
              <a:effectLst>
                <a:outerShdw blurRad="38100" dist="38100" dir="2700000" algn="tl">
                  <a:srgbClr val="000000">
                    <a:alpha val="43137"/>
                  </a:srgbClr>
                </a:outerShdw>
              </a:effectLst>
            </a:endParaRPr>
          </a:p>
          <a:p>
            <a:pPr algn="r"/>
            <a:r>
              <a:rPr lang="ru-RU" sz="2200" dirty="0" smtClean="0">
                <a:effectLst>
                  <a:outerShdw blurRad="38100" dist="38100" dir="2700000" algn="tl">
                    <a:srgbClr val="000000">
                      <a:alpha val="43137"/>
                    </a:srgbClr>
                  </a:outerShdw>
                </a:effectLst>
              </a:rPr>
              <a:t>Группа: 1-АК-19</a:t>
            </a:r>
            <a:endParaRPr lang="ru-RU" sz="2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324"/>
            <a:ext cx="8229600" cy="654032"/>
          </a:xfrm>
        </p:spPr>
        <p:txBody>
          <a:bodyPr>
            <a:normAutofit/>
          </a:bodyPr>
          <a:lstStyle/>
          <a:p>
            <a:pPr algn="ctr"/>
            <a:r>
              <a:rPr lang="ru-RU" sz="3200" dirty="0" smtClean="0">
                <a:solidFill>
                  <a:srgbClr val="FFFF00"/>
                </a:solidFill>
                <a:latin typeface="Times New Roman" pitchFamily="18" charset="0"/>
                <a:cs typeface="Times New Roman" pitchFamily="18" charset="0"/>
              </a:rPr>
              <a:t>Вильчато-хребтовые рамы.</a:t>
            </a:r>
            <a:endParaRPr lang="ru-RU" sz="3200" dirty="0">
              <a:solidFill>
                <a:srgbClr val="FFFF00"/>
              </a:solidFill>
              <a:latin typeface="Times New Roman" pitchFamily="18" charset="0"/>
              <a:cs typeface="Times New Roman" pitchFamily="18" charset="0"/>
            </a:endParaRPr>
          </a:p>
        </p:txBody>
      </p:sp>
      <p:pic>
        <p:nvPicPr>
          <p:cNvPr id="4" name="Рисунок 3" descr="https://voditelauto.ru/wp-content/uploads/2016/06/c848b59e711b948536edbd5a0e9bcf25.jpg"/>
          <p:cNvPicPr/>
          <p:nvPr/>
        </p:nvPicPr>
        <p:blipFill>
          <a:blip r:embed="rId2">
            <a:lum bright="-10000" contrast="20000"/>
          </a:blip>
          <a:srcRect/>
          <a:stretch>
            <a:fillRect/>
          </a:stretch>
        </p:blipFill>
        <p:spPr bwMode="auto">
          <a:xfrm>
            <a:off x="214282" y="857232"/>
            <a:ext cx="8715436" cy="578647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214290"/>
            <a:ext cx="8572560" cy="2800767"/>
          </a:xfrm>
          <a:prstGeom prst="rect">
            <a:avLst/>
          </a:prstGeom>
        </p:spPr>
        <p:txBody>
          <a:bodyPr wrap="square">
            <a:spAutoFit/>
          </a:bodyPr>
          <a:lstStyle/>
          <a:p>
            <a:pPr indent="263525" algn="jus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Своего рода разновидностью рассмотренного выше типа рамы является </a:t>
            </a:r>
            <a:r>
              <a:rPr lang="ru-RU" sz="22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вильчато-хребтовая конструкция</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 Здесь передняя, а иногда - и задняя части выполняются в виде вилок, образованных парой лонжеронов, служащих для крепления силовой установки и агрегатов трансмиссии. Такая рама отличается от обычной хребтовой тем, что картеры узлов силовой передачи изготовляются отдельно. Многие специалисты относят сюда и так называемые Х-образные рамы, которые иногда называют разновидностью лонжеронных установок.</a:t>
            </a:r>
            <a:endParaRPr lang="ru-RU" sz="2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14"/>
            <a:ext cx="8229600" cy="725470"/>
          </a:xfrm>
        </p:spPr>
        <p:txBody>
          <a:bodyPr>
            <a:normAutofit/>
          </a:bodyPr>
          <a:lstStyle/>
          <a:p>
            <a:pPr algn="ctr"/>
            <a:r>
              <a:rPr lang="ru-RU" sz="3200" dirty="0" smtClean="0">
                <a:solidFill>
                  <a:srgbClr val="FFFF00"/>
                </a:solidFill>
                <a:latin typeface="Times New Roman" pitchFamily="18" charset="0"/>
                <a:cs typeface="Times New Roman" pitchFamily="18" charset="0"/>
              </a:rPr>
              <a:t>Периферийные рамы.</a:t>
            </a:r>
            <a:endParaRPr lang="ru-RU" sz="3200" dirty="0">
              <a:solidFill>
                <a:srgbClr val="FFFF00"/>
              </a:solidFill>
              <a:latin typeface="Times New Roman" pitchFamily="18" charset="0"/>
              <a:cs typeface="Times New Roman" pitchFamily="18" charset="0"/>
            </a:endParaRPr>
          </a:p>
        </p:txBody>
      </p:sp>
      <p:pic>
        <p:nvPicPr>
          <p:cNvPr id="4" name="Рисунок 3" descr="https://voditelauto.ru/wp-content/uploads/2016/06/218116.1-lg.jpg"/>
          <p:cNvPicPr/>
          <p:nvPr/>
        </p:nvPicPr>
        <p:blipFill>
          <a:blip r:embed="rId2"/>
          <a:srcRect/>
          <a:stretch>
            <a:fillRect/>
          </a:stretch>
        </p:blipFill>
        <p:spPr bwMode="auto">
          <a:xfrm>
            <a:off x="285720" y="928670"/>
            <a:ext cx="8643998" cy="571504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307185"/>
            <a:ext cx="8572560" cy="4493538"/>
          </a:xfrm>
          <a:prstGeom prst="rect">
            <a:avLst/>
          </a:prstGeom>
        </p:spPr>
        <p:txBody>
          <a:bodyPr wrap="square">
            <a:spAutoFit/>
          </a:bodyPr>
          <a:lstStyle/>
          <a:p>
            <a:pPr indent="263525" algn="just"/>
            <a:r>
              <a:rPr lang="ru-RU" sz="22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Периферийная рама </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также часто рассматривается в качестве разновидности конструкции лонжеронного типа. В центральной части периферийной рамы расстояние между парой лонжеронов делают настолько большим, что после монтажа кузова лонжероны можно обнаружить прямо за дверными порогами. «Ахиллесова пята» такой рамы - это места, где осуществляется переход от увеличенного расстояния между лонжеронами к нормальному. В этих местах монтируются специальные коробчатые усиления, аналоги которым нередко встречаются в машинах с несущим кузовом. Результатом применения периферийной конструкции становится значительное понижение пола кузова, который целиком размещается между лонжеронами, что в итоге обеспечивает уменьшение общей высоты транспортного средства.</a:t>
            </a:r>
            <a:endParaRPr lang="ru-RU" sz="2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642942"/>
          </a:xfrm>
        </p:spPr>
        <p:txBody>
          <a:bodyPr>
            <a:normAutofit/>
          </a:bodyPr>
          <a:lstStyle/>
          <a:p>
            <a:pPr algn="ctr"/>
            <a:r>
              <a:rPr lang="ru-RU" sz="3200" dirty="0" smtClean="0">
                <a:solidFill>
                  <a:srgbClr val="FFFF00"/>
                </a:solidFill>
                <a:latin typeface="Times New Roman" pitchFamily="18" charset="0"/>
                <a:cs typeface="Times New Roman" pitchFamily="18" charset="0"/>
              </a:rPr>
              <a:t>Решетчатые рамы.</a:t>
            </a:r>
            <a:endParaRPr lang="ru-RU" sz="3200" dirty="0">
              <a:solidFill>
                <a:srgbClr val="FFFF00"/>
              </a:solidFill>
              <a:latin typeface="Times New Roman" pitchFamily="18" charset="0"/>
              <a:cs typeface="Times New Roman" pitchFamily="18" charset="0"/>
            </a:endParaRPr>
          </a:p>
        </p:txBody>
      </p:sp>
      <p:pic>
        <p:nvPicPr>
          <p:cNvPr id="4" name="Рисунок 3" descr="https://voditelauto.ru/wp-content/uploads/2016/06/2719b14766c6681c26891ed35f150cf2.jpg"/>
          <p:cNvPicPr/>
          <p:nvPr/>
        </p:nvPicPr>
        <p:blipFill>
          <a:blip r:embed="rId2">
            <a:lum contrast="10000"/>
          </a:blip>
          <a:srcRect/>
          <a:stretch>
            <a:fillRect/>
          </a:stretch>
        </p:blipFill>
        <p:spPr bwMode="auto">
          <a:xfrm>
            <a:off x="285720" y="1155696"/>
            <a:ext cx="8572560" cy="455932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326951"/>
            <a:ext cx="8643998" cy="3816429"/>
          </a:xfrm>
          <a:prstGeom prst="rect">
            <a:avLst/>
          </a:prstGeom>
        </p:spPr>
        <p:txBody>
          <a:bodyPr wrap="square">
            <a:spAutoFit/>
          </a:bodyPr>
          <a:lstStyle/>
          <a:p>
            <a:pPr indent="263525" algn="just"/>
            <a:r>
              <a:rPr lang="ru-RU" sz="22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Решетчатые рамы </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иногда называют пространственными или трубчатыми. Такая система представляет собой пространственную ферму, для изготовления которой используются относительно тонкие трубы. Эти трубы выполняются из легированных сталей, отличающихся высокой прочностью. Кроме того, этот материал должен быть легким и прочным на кручение. Трубчатые конструкции нашли применение в гоночных и спортивных машинах, ведь для них одним из важных параметров является минимальная масса при максимальной прочности. Интегрированная в кузов рама конструктивно не имеет существенных отличий от обычной, однако она соединяется с кузовом при помощи сварки.</a:t>
            </a:r>
            <a:endParaRPr lang="ru-RU" sz="2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725470"/>
          </a:xfrm>
        </p:spPr>
        <p:txBody>
          <a:bodyPr>
            <a:normAutofit/>
          </a:bodyPr>
          <a:lstStyle/>
          <a:p>
            <a:pPr algn="ctr"/>
            <a:r>
              <a:rPr lang="ru-RU" sz="3200" dirty="0" smtClean="0">
                <a:solidFill>
                  <a:srgbClr val="FFFF00"/>
                </a:solidFill>
                <a:latin typeface="Times New Roman" pitchFamily="18" charset="0"/>
                <a:cs typeface="Times New Roman" pitchFamily="18" charset="0"/>
              </a:rPr>
              <a:t>Несущее основание.</a:t>
            </a:r>
            <a:endParaRPr lang="ru-RU" sz="3200" dirty="0">
              <a:solidFill>
                <a:srgbClr val="FFFF00"/>
              </a:solidFill>
              <a:latin typeface="Times New Roman" pitchFamily="18" charset="0"/>
              <a:cs typeface="Times New Roman" pitchFamily="18" charset="0"/>
            </a:endParaRPr>
          </a:p>
        </p:txBody>
      </p:sp>
      <p:pic>
        <p:nvPicPr>
          <p:cNvPr id="4" name="Рисунок 3" descr="Рамная конструкция кузова: типы и особенности"/>
          <p:cNvPicPr/>
          <p:nvPr/>
        </p:nvPicPr>
        <p:blipFill>
          <a:blip r:embed="rId2">
            <a:lum bright="10000" contrast="20000"/>
          </a:blip>
          <a:srcRect l="3316" t="9864" r="1276" b="7313"/>
          <a:stretch>
            <a:fillRect/>
          </a:stretch>
        </p:blipFill>
        <p:spPr bwMode="auto">
          <a:xfrm>
            <a:off x="285720" y="1142984"/>
            <a:ext cx="8572560" cy="54292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214282" y="358012"/>
            <a:ext cx="871543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269875" algn="just"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Несущее основание </a:t>
            </a:r>
            <a:r>
              <a:rPr kumimoji="0" lang="ru-RU"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это что-то среднее между кузовом и рамной конструкцией. Тут также используются лонжероны, но они объединены днищем, а не поперечинами. Наиболее массовый и популярный обладатель несущего днища - «Фольксваген Жук», у которого кузов крепится к плоской панели пола посредством болтов. Аналогичную конструкцию имеет и другая машина массового производства - </a:t>
            </a:r>
            <a:r>
              <a:rPr kumimoji="0" lang="ru-RU" sz="22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Renault</a:t>
            </a:r>
            <a:r>
              <a:rPr kumimoji="0" lang="ru-RU"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4СV.</a:t>
            </a:r>
            <a:endParaRPr kumimoji="0" lang="ru-RU"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marR="0" lvl="0" indent="269875" algn="just" defTabSz="914400" rtl="0" eaLnBrk="0" fontAlgn="base" latinLnBrk="0" hangingPunct="0">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Несущее днище отличается высокой технологичностью и применяется в крупносерийном производстве. Данная конструкция позволяет сделать пол и центр тяжести автомобиля достаточно низкими.</a:t>
            </a:r>
          </a:p>
          <a:p>
            <a:pPr marR="0" lvl="0" indent="269875" algn="just" defTabSz="914400" rtl="0" eaLnBrk="0" fontAlgn="base" latinLnBrk="0" hangingPunct="0">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У рамной несущей части автомобиля есть ряд достоинств и особенностей, которые делают ее незаменимой для грузовых машин и внедорожников. И хотя рама используется сугубо для конкретных видов автомобилей, некоторые элементы ее конструкции применяются крайне широко, так как позволяют сделать несущие кузова более жесткими. Почти любая легковая машина оснащена усиливающими лонжеронами либо подрамниками.</a:t>
            </a:r>
            <a:r>
              <a:rPr kumimoji="0" lang="ru-RU"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457200" y="274638"/>
            <a:ext cx="8229600" cy="582594"/>
          </a:xfrm>
        </p:spPr>
        <p:txBody>
          <a:bodyPr>
            <a:normAutofit/>
          </a:bodyPr>
          <a:lstStyle/>
          <a:p>
            <a:pPr algn="ctr"/>
            <a:r>
              <a:rPr lang="ru-RU" sz="3200" dirty="0" smtClean="0">
                <a:solidFill>
                  <a:srgbClr val="FFFF00"/>
                </a:solidFill>
                <a:latin typeface="Times New Roman" pitchFamily="18" charset="0"/>
                <a:cs typeface="Times New Roman" pitchFamily="18" charset="0"/>
              </a:rPr>
              <a:t>Вывод</a:t>
            </a:r>
            <a:endParaRPr lang="ru-RU" sz="3200" dirty="0">
              <a:solidFill>
                <a:srgbClr val="FFFF00"/>
              </a:solidFill>
              <a:latin typeface="Times New Roman" pitchFamily="18" charset="0"/>
              <a:cs typeface="Times New Roman" pitchFamily="18" charset="0"/>
            </a:endParaRPr>
          </a:p>
        </p:txBody>
      </p:sp>
      <p:sp>
        <p:nvSpPr>
          <p:cNvPr id="35841" name="Rectangle 1"/>
          <p:cNvSpPr>
            <a:spLocks noChangeArrowheads="1"/>
          </p:cNvSpPr>
          <p:nvPr/>
        </p:nvSpPr>
        <p:spPr bwMode="auto">
          <a:xfrm>
            <a:off x="285720" y="1000108"/>
            <a:ext cx="864399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t" latinLnBrk="0" hangingPunct="1">
              <a:lnSpc>
                <a:spcPct val="100000"/>
              </a:lnSpc>
              <a:spcBef>
                <a:spcPct val="0"/>
              </a:spcBef>
              <a:spcAft>
                <a:spcPct val="0"/>
              </a:spcAft>
              <a:buClrTx/>
              <a:buSzTx/>
              <a:buFontTx/>
              <a:buNone/>
              <a:tabLst/>
            </a:pPr>
            <a:r>
              <a:rPr kumimoji="0" lang="ru-RU" sz="22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К главным преимуществам рамных конструкций автомобиля относятся: простота, довольно низкая стоимость, возможность унификации базовых моделей транспортных средств, восприятие серьезных нагрузок при езде, повышение комфортабельности, обеспечение лучшей </a:t>
            </a:r>
            <a:r>
              <a:rPr kumimoji="0" lang="ru-RU" sz="2200"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шумоизоляции</a:t>
            </a:r>
            <a:r>
              <a:rPr kumimoji="0" lang="ru-RU" sz="22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Кроме того, ремонт автомобиля с рамой после дорожно-транспортного происшествия значительно легче, нежели ремонт машины, имеющей несущий кузов. Недостатками рам являются увеличение массы автомобиля (если сравнивать с несущим кузовом), а также худшая пассивная безопасность, связанная с трудностями, возникающими при создании зон запрограммированной деформации.</a:t>
            </a: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ru-RU" sz="22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Самым востребованным типом конструкции является лонжеронный, который применяется в большинстве внедорожников. Он выполнен из балок, усиленных в местах с максимальной нагрузкой. Части рамы скрепляют сваркой, болтами и заклепками.</a:t>
            </a:r>
            <a:r>
              <a:rPr kumimoji="0" lang="ru-RU" sz="22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428604"/>
            <a:ext cx="8643998" cy="1077218"/>
          </a:xfrm>
          <a:prstGeom prst="rect">
            <a:avLst/>
          </a:prstGeom>
        </p:spPr>
        <p:txBody>
          <a:bodyPr wrap="square">
            <a:spAutoFit/>
          </a:bodyPr>
          <a:lstStyle/>
          <a:p>
            <a:pPr algn="ctr"/>
            <a:r>
              <a:rPr lang="ru-RU" sz="32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Электронный адрес сайтов для просмотра видео урока.</a:t>
            </a:r>
            <a:endParaRPr lang="ru-RU" sz="3200" b="1" dirty="0">
              <a:solidFill>
                <a:srgbClr val="FFFF00"/>
              </a:solidFill>
            </a:endParaRPr>
          </a:p>
        </p:txBody>
      </p:sp>
      <p:sp>
        <p:nvSpPr>
          <p:cNvPr id="4" name="Прямоугольник 3"/>
          <p:cNvSpPr/>
          <p:nvPr/>
        </p:nvSpPr>
        <p:spPr>
          <a:xfrm>
            <a:off x="285720" y="1874870"/>
            <a:ext cx="8643998" cy="553998"/>
          </a:xfrm>
          <a:prstGeom prst="rect">
            <a:avLst/>
          </a:prstGeom>
        </p:spPr>
        <p:txBody>
          <a:bodyPr wrap="square">
            <a:spAutoFit/>
          </a:bodyPr>
          <a:lstStyle/>
          <a:p>
            <a:pPr indent="263525">
              <a:buFont typeface="Arial" pitchFamily="34" charset="0"/>
              <a:buChar char="•"/>
              <a:tabLst>
                <a:tab pos="263525" algn="l"/>
              </a:tabLst>
            </a:pPr>
            <a:r>
              <a:rPr lang="en-US" sz="3000"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https://www.youtube.com/watch?v=tbEhPM2ofgc</a:t>
            </a:r>
            <a:endParaRPr lang="ru-RU" sz="30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17514"/>
            <a:ext cx="8229600" cy="868346"/>
          </a:xfrm>
        </p:spPr>
        <p:txBody>
          <a:bodyPr>
            <a:normAutofit/>
          </a:bodyPr>
          <a:lstStyle/>
          <a:p>
            <a:pPr algn="ctr"/>
            <a:r>
              <a:rPr lang="ru-RU" sz="3600" dirty="0" smtClean="0">
                <a:solidFill>
                  <a:schemeClr val="bg1"/>
                </a:solidFill>
              </a:rPr>
              <a:t>Содержание</a:t>
            </a:r>
            <a:endParaRPr lang="ru-RU" dirty="0">
              <a:solidFill>
                <a:schemeClr val="bg1"/>
              </a:solidFill>
            </a:endParaRPr>
          </a:p>
        </p:txBody>
      </p:sp>
      <p:sp>
        <p:nvSpPr>
          <p:cNvPr id="3" name="Прямоугольник 2"/>
          <p:cNvSpPr/>
          <p:nvPr/>
        </p:nvSpPr>
        <p:spPr>
          <a:xfrm>
            <a:off x="785786" y="1357298"/>
            <a:ext cx="7786742" cy="4524315"/>
          </a:xfrm>
          <a:prstGeom prst="rect">
            <a:avLst/>
          </a:prstGeom>
        </p:spPr>
        <p:txBody>
          <a:bodyPr wrap="square">
            <a:spAutoFit/>
          </a:bodyPr>
          <a:lstStyle/>
          <a:p>
            <a:pPr marL="274638" indent="-274638">
              <a:buFont typeface="Arial" pitchFamily="34" charset="0"/>
              <a:buChar char="•"/>
              <a:tabLst>
                <a:tab pos="274638" algn="l"/>
              </a:tabLst>
            </a:pPr>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Введение</a:t>
            </a:r>
          </a:p>
          <a:p>
            <a:pPr marL="274638" indent="-274638">
              <a:buFont typeface="Arial" pitchFamily="34" charset="0"/>
              <a:buChar char="•"/>
              <a:tabLst>
                <a:tab pos="274638" algn="l"/>
              </a:tabLst>
            </a:pPr>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Лонжеронные рамы</a:t>
            </a:r>
          </a:p>
          <a:p>
            <a:pPr marL="274638" indent="-274638">
              <a:buFont typeface="Arial" pitchFamily="34" charset="0"/>
              <a:buChar char="•"/>
              <a:tabLst>
                <a:tab pos="274638" algn="l"/>
              </a:tabLst>
            </a:pPr>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Хребтовые рамы</a:t>
            </a:r>
          </a:p>
          <a:p>
            <a:pPr marL="274638" indent="-274638">
              <a:buFont typeface="Arial" pitchFamily="34" charset="0"/>
              <a:buChar char="•"/>
              <a:tabLst>
                <a:tab pos="274638" algn="l"/>
              </a:tabLst>
            </a:pPr>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Вильчато-хребтовые рамы</a:t>
            </a:r>
          </a:p>
          <a:p>
            <a:pPr marL="274638" indent="-274638">
              <a:buFont typeface="Arial" pitchFamily="34" charset="0"/>
              <a:buChar char="•"/>
              <a:tabLst>
                <a:tab pos="274638" algn="l"/>
              </a:tabLst>
            </a:pPr>
            <a:r>
              <a:rPr lang="ru-RU" sz="3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Периферийные рамы</a:t>
            </a:r>
            <a:endPar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274638" indent="-274638">
              <a:buFont typeface="Arial" pitchFamily="34" charset="0"/>
              <a:buChar char="•"/>
              <a:tabLst>
                <a:tab pos="274638" algn="l"/>
              </a:tabLst>
            </a:pPr>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Решетчатые рамы</a:t>
            </a:r>
          </a:p>
          <a:p>
            <a:pPr marL="274638" indent="-274638">
              <a:buFont typeface="Arial" pitchFamily="34" charset="0"/>
              <a:buChar char="•"/>
              <a:tabLst>
                <a:tab pos="274638" algn="l"/>
              </a:tabLst>
            </a:pPr>
            <a:r>
              <a:rPr lang="ru-RU" sz="3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Вывод</a:t>
            </a:r>
          </a:p>
          <a:p>
            <a:pPr marL="274638" indent="-274638">
              <a:buFont typeface="Arial" pitchFamily="34" charset="0"/>
              <a:buChar char="•"/>
              <a:tabLst>
                <a:tab pos="274638" algn="l"/>
              </a:tabLst>
            </a:pPr>
            <a:r>
              <a:rPr lang="ru-RU" sz="3600" b="1" dirty="0" smtClean="0">
                <a:solidFill>
                  <a:srgbClr val="FFFF00"/>
                </a:solidFill>
                <a:latin typeface="Times New Roman" pitchFamily="18" charset="0"/>
                <a:cs typeface="Times New Roman" pitchFamily="18" charset="0"/>
              </a:rPr>
              <a:t>Несущее основание</a:t>
            </a:r>
            <a:endParaRPr lang="ru-RU" sz="36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pPr algn="ctr"/>
            <a:r>
              <a:rPr lang="ru-RU" sz="3200" dirty="0" smtClean="0">
                <a:solidFill>
                  <a:srgbClr val="FFFF00"/>
                </a:solidFill>
              </a:rPr>
              <a:t>Введение</a:t>
            </a:r>
            <a:endParaRPr lang="ru-RU" sz="3200" dirty="0">
              <a:solidFill>
                <a:srgbClr val="FFFF00"/>
              </a:solidFill>
            </a:endParaRPr>
          </a:p>
        </p:txBody>
      </p:sp>
      <p:sp>
        <p:nvSpPr>
          <p:cNvPr id="3" name="Прямоугольник 2"/>
          <p:cNvSpPr/>
          <p:nvPr/>
        </p:nvSpPr>
        <p:spPr>
          <a:xfrm>
            <a:off x="357158" y="1000108"/>
            <a:ext cx="8501122" cy="5509200"/>
          </a:xfrm>
          <a:prstGeom prst="rect">
            <a:avLst/>
          </a:prstGeom>
        </p:spPr>
        <p:txBody>
          <a:bodyPr wrap="square">
            <a:spAutoFit/>
          </a:bodyPr>
          <a:lstStyle/>
          <a:p>
            <a:pPr indent="263525" algn="just" fontAlgn="t"/>
            <a:r>
              <a:rPr lang="ru-RU" sz="2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Рама автомобиля</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 - несущая система автомобиля, представляющая собой «скелет», на который крепятся кузов, двигатель, агрегаты трансмиссии, подвеска. Полученная конструкция называется шасси. Рамное шасси в большинстве случаев может даже перемещаться по дороге отдельно от кузова автомобиля. История рамного шасси уходит корнями к самому началу развития автомобилестроения. Отдельная рама представляла собой полностью автомобильное решение несущей системы. Конструкторы автомобилей заимствовали эту идею у железнодорожного транспорта. Первые рамы выполнялись из твердых пород дерева. Кроме того, материалом для рам в те годы служили круглые металлические трубы.</a:t>
            </a:r>
          </a:p>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В начале двадцатого столетия большой популярностью пользовались рамы с конструкцией из штампованных профилей, имеющих прямоугольное сечение. Ближе к 30-м годам XX века многие компании-производители легковых транспортных средств отказались от использования рам в пользу самонесущего кузова. </a:t>
            </a:r>
            <a:endParaRPr lang="ru-RU" sz="2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285728"/>
            <a:ext cx="8715436" cy="6186309"/>
          </a:xfrm>
          <a:prstGeom prst="rect">
            <a:avLst/>
          </a:prstGeom>
        </p:spPr>
        <p:txBody>
          <a:bodyPr wrap="square">
            <a:spAutoFit/>
          </a:bodyPr>
          <a:lstStyle/>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В наши дни рамные шасси используются в основном на машинах с грузовой платформой и тракторах, однако зачастую рамными конструкциями оборудуются многие внедорожники и лимузины. Последние нуждаются в установке рамы, потому что несущий кузов при такой солидной длине машины оказывается </a:t>
            </a:r>
            <a:r>
              <a:rPr lang="ru-RU" sz="2200" dirty="0" err="1" smtClean="0">
                <a:effectLst>
                  <a:outerShdw blurRad="38100" dist="38100" dir="2700000" algn="tl">
                    <a:srgbClr val="000000">
                      <a:alpha val="43137"/>
                    </a:srgbClr>
                  </a:outerShdw>
                </a:effectLst>
                <a:latin typeface="Times New Roman" pitchFamily="18" charset="0"/>
                <a:cs typeface="Times New Roman" pitchFamily="18" charset="0"/>
              </a:rPr>
              <a:t>переутяжеленным</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a:t>
            </a:r>
          </a:p>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Любой автомобильной раме присуща отличительная особенность с точки зрения конструкции. Она заключается в разделении функций несущих деталей кузова и его панелей, имеющих декоративное значение. Декоративные панели также могут быть оснащены усиливающим каркасом. Такой каркас может располагаться, к примеру, в районе дверных проемов, однако в этом случае он не принимает участия в восприятии силовых нагрузок, которые дают о себе знать во время движения машины. Наиболее распространенной является </a:t>
            </a:r>
            <a:r>
              <a:rPr lang="ru-RU" sz="2200" b="1" dirty="0" smtClean="0">
                <a:effectLst>
                  <a:outerShdw blurRad="38100" dist="38100" dir="2700000" algn="tl">
                    <a:srgbClr val="000000">
                      <a:alpha val="43137"/>
                    </a:srgbClr>
                  </a:outerShdw>
                </a:effectLst>
                <a:latin typeface="Times New Roman" pitchFamily="18" charset="0"/>
                <a:cs typeface="Times New Roman" pitchFamily="18" charset="0"/>
              </a:rPr>
              <a:t>классификация автомобильных рам</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 в зависимости от используемой несущей структуры.</a:t>
            </a:r>
          </a:p>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Существуют лонжеронные, хребтовые, периферийные, вильчато-хребтовые, решетчатые рамы, а также несущие конструкции, интегрированные в кузов.</a:t>
            </a:r>
            <a:endParaRPr lang="ru-RU" sz="2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15436" cy="714380"/>
          </a:xfrm>
        </p:spPr>
        <p:txBody>
          <a:bodyPr>
            <a:noAutofit/>
          </a:bodyPr>
          <a:lstStyle/>
          <a:p>
            <a:pPr algn="ctr">
              <a:tabLst>
                <a:tab pos="0" algn="l"/>
              </a:tabLst>
            </a:pPr>
            <a:r>
              <a:rPr lang="ru-RU" sz="3200" dirty="0" smtClean="0">
                <a:solidFill>
                  <a:srgbClr val="FFFF00"/>
                </a:solidFill>
                <a:latin typeface="Times New Roman" pitchFamily="18" charset="0"/>
                <a:cs typeface="Times New Roman" pitchFamily="18" charset="0"/>
              </a:rPr>
              <a:t>Лонжеронные рамы.</a:t>
            </a:r>
            <a:endParaRPr lang="ru-RU" sz="3200" dirty="0">
              <a:solidFill>
                <a:srgbClr val="FFFF00"/>
              </a:solidFill>
              <a:latin typeface="Times New Roman" pitchFamily="18" charset="0"/>
              <a:cs typeface="Times New Roman" pitchFamily="18" charset="0"/>
            </a:endParaRPr>
          </a:p>
        </p:txBody>
      </p:sp>
      <p:pic>
        <p:nvPicPr>
          <p:cNvPr id="12290" name="Picture 2" descr="https://wiki.zr.ru/images/c/c8/%D0%9A%D1%83%D0%B7%D0%BE%D0%B2_1-13.jpg"/>
          <p:cNvPicPr>
            <a:picLocks noChangeAspect="1" noChangeArrowheads="1"/>
          </p:cNvPicPr>
          <p:nvPr/>
        </p:nvPicPr>
        <p:blipFill>
          <a:blip r:embed="rId2"/>
          <a:srcRect l="3872" t="4489" r="1905"/>
          <a:stretch>
            <a:fillRect/>
          </a:stretch>
        </p:blipFill>
        <p:spPr bwMode="auto">
          <a:xfrm>
            <a:off x="214282" y="1000108"/>
            <a:ext cx="8643998" cy="564360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4282" y="71414"/>
            <a:ext cx="8715436" cy="6863417"/>
          </a:xfrm>
          <a:prstGeom prst="rect">
            <a:avLst/>
          </a:prstGeom>
        </p:spPr>
        <p:txBody>
          <a:bodyPr wrap="square">
            <a:spAutoFit/>
          </a:bodyPr>
          <a:lstStyle/>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В состав </a:t>
            </a:r>
            <a:r>
              <a:rPr lang="ru-RU" sz="2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лонжеронной рамы</a:t>
            </a:r>
            <a:r>
              <a:rPr lang="ru-RU" sz="22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входят несколько поперечин, которые иногда называют «траверсами», пара продольных лонжеронов (так называют главный силовой элемент несущей конструкции, представляющий собой короб сложной формы, выполненный из металла), кронштейны и крепления, предназначенные для установки на них кузова автомобиля и различных агрегатов. Как поперечины, так и лонжероны могут отличаться по конструкции и форме. Выделяют X-образные, К-образные, а также трубчатые поперечины. Их назначение заключается в придании конструкции максимально возможной жесткости. Для изготовления траверс обычно используется гнутый металлический профиль. Для лонжеронов наиболее характерным является переменное по длине П-образное сечение (швеллер). В самых нагруженных участках высоту сечения швеллера увеличивают.</a:t>
            </a:r>
          </a:p>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Лонжероны могут располагаться параллельно относительно друг друга или под определенным углом. Кроме того, лонжероны могут устанавливаться изогнутыми в вертикальной либо горизонтальной плоскости. Параллельное расположение используется главным образом на грузовых транспортных средствах. Остальные схемы неплохо подходят для внедорожников - автомобилей, обладающих повышенной проходимостью.</a:t>
            </a:r>
            <a:endParaRPr lang="ru-RU" sz="2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4282" y="171649"/>
            <a:ext cx="8715436" cy="6186309"/>
          </a:xfrm>
          <a:prstGeom prst="rect">
            <a:avLst/>
          </a:prstGeom>
        </p:spPr>
        <p:txBody>
          <a:bodyPr wrap="square">
            <a:spAutoFit/>
          </a:bodyPr>
          <a:lstStyle/>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За счет установки лонжеронов под углом можно добиться получения максимального угла, на который поворачиваются управляемые колеса автомобиля. Изгибы в вертикальной плоскости выполняются для снижения центра тяжести. Вместе с этим становится ниже и уровень пола в машине. Благодаря изгибу лонжеронов в горизонтальной плоскости кроме понижения уровня пола достигается существенное повышение уровня пассивной безопасности в случае возможного бокового столкновения.</a:t>
            </a:r>
          </a:p>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Для соединения деталей, входящих в состав рамы, между собой используются болты, заклепки. Широкое распространение нашли и сварные соединения. Рамы на заклепках чаще используют в конструкциях грузовых автомобилей, а сварные рамы - при изготовлении легковых машин и самосвалов с большой грузоподъемностью. Болты нашли применение в </a:t>
            </a:r>
            <a:r>
              <a:rPr lang="ru-RU" sz="2200" dirty="0" err="1" smtClean="0">
                <a:effectLst>
                  <a:outerShdw blurRad="38100" dist="38100" dir="2700000" algn="tl">
                    <a:srgbClr val="000000">
                      <a:alpha val="43137"/>
                    </a:srgbClr>
                  </a:outerShdw>
                </a:effectLst>
                <a:latin typeface="Times New Roman" pitchFamily="18" charset="0"/>
                <a:cs typeface="Times New Roman" pitchFamily="18" charset="0"/>
              </a:rPr>
              <a:t>малосерийном</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 производстве. Лонжеронными рамами оснащаются почти все грузовые машины и внедорожники. Именно популярностью таких конструкций обусловлено то, что под понятием «рама» чаще всего подразумевается как раз лонжеронная несущая система.</a:t>
            </a:r>
            <a:endParaRPr lang="ru-RU" sz="2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725470"/>
          </a:xfrm>
        </p:spPr>
        <p:txBody>
          <a:bodyPr>
            <a:normAutofit/>
          </a:bodyPr>
          <a:lstStyle/>
          <a:p>
            <a:pPr algn="ctr"/>
            <a:r>
              <a:rPr lang="ru-RU" sz="32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Хребтовые рамы.</a:t>
            </a:r>
            <a:endParaRPr lang="ru-RU" sz="3200" dirty="0"/>
          </a:p>
        </p:txBody>
      </p:sp>
      <p:pic>
        <p:nvPicPr>
          <p:cNvPr id="9218" name="Picture 2" descr="https://techautoport.ru/wp-content/uploads/2019/11/f33fd1cs-960_800x600.jpg"/>
          <p:cNvPicPr>
            <a:picLocks noChangeAspect="1" noChangeArrowheads="1"/>
          </p:cNvPicPr>
          <p:nvPr/>
        </p:nvPicPr>
        <p:blipFill>
          <a:blip r:embed="rId2"/>
          <a:srcRect/>
          <a:stretch>
            <a:fillRect/>
          </a:stretch>
        </p:blipFill>
        <p:spPr bwMode="auto">
          <a:xfrm>
            <a:off x="214282" y="1000108"/>
            <a:ext cx="8715436" cy="564356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4282" y="314525"/>
            <a:ext cx="8643998" cy="6186309"/>
          </a:xfrm>
          <a:prstGeom prst="rect">
            <a:avLst/>
          </a:prstGeom>
        </p:spPr>
        <p:txBody>
          <a:bodyPr wrap="square">
            <a:spAutoFit/>
          </a:bodyPr>
          <a:lstStyle/>
          <a:p>
            <a:pPr indent="263525" algn="just" fontAlgn="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Разработка </a:t>
            </a:r>
            <a:r>
              <a:rPr lang="ru-RU" sz="22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хребтовой рамы </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была осуществлена чехословацкой компанией «</a:t>
            </a:r>
            <a:r>
              <a:rPr lang="ru-RU" sz="2200" dirty="0" err="1" smtClean="0">
                <a:effectLst>
                  <a:outerShdw blurRad="38100" dist="38100" dir="2700000" algn="tl">
                    <a:srgbClr val="000000">
                      <a:alpha val="43137"/>
                    </a:srgbClr>
                  </a:outerShdw>
                </a:effectLst>
                <a:latin typeface="Times New Roman" pitchFamily="18" charset="0"/>
                <a:cs typeface="Times New Roman" pitchFamily="18" charset="0"/>
              </a:rPr>
              <a:t>Татра</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 в 20-х годах прошлого столетия. Именно такими рамными шасси тогда оборудовались многие автомобили, выпускаемые этим предприятием. Основной конструктивный элемент хребтовой рамы - это центральная трансмиссионная труба, на которой объединяются картеры силового агрегата и таких узлов, как сцепление, коробка передач, главная передача.</a:t>
            </a:r>
          </a:p>
          <a:p>
            <a:pPr indent="263525" algn="just"/>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Установке такой рамы сопутствует необходимость в оборудовании автомобиля независимой подвеской всех колес, что в большинстве случаев реализуется путем крепления по бокам к хребту пары качающихся полуосей (на каждой из них присутствует по одному шарниру). Главным достоинством данной схемы является высокий показатель крутильной жесткости. К тому же, становится возможной </a:t>
            </a:r>
            <a:r>
              <a:rPr lang="ru-RU" sz="2200" dirty="0" err="1" smtClean="0">
                <a:effectLst>
                  <a:outerShdw blurRad="38100" dist="38100" dir="2700000" algn="tl">
                    <a:srgbClr val="000000">
                      <a:alpha val="43137"/>
                    </a:srgbClr>
                  </a:outerShdw>
                </a:effectLst>
                <a:latin typeface="Times New Roman" pitchFamily="18" charset="0"/>
                <a:cs typeface="Times New Roman" pitchFamily="18" charset="0"/>
              </a:rPr>
              <a:t>беспроблемная</a:t>
            </a:r>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 разработка всевозможных модификаций автомобилей с разным числом ведущих мостов. Основной недостаток - это сложность ремонта агрегатов, которые жестко закреплены на раме. С этим и связана невысокая популярность хребтовых рам в современном автомобилестроении.</a:t>
            </a:r>
            <a:endParaRPr lang="ru-RU" sz="2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TotalTime>
  <Words>1240</Words>
  <Application>Microsoft Office PowerPoint</Application>
  <PresentationFormat>Экран (4:3)</PresentationFormat>
  <Paragraphs>43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Открытая</vt:lpstr>
      <vt:lpstr>Несущая конструкция грузового автомобиля</vt:lpstr>
      <vt:lpstr>Содержание</vt:lpstr>
      <vt:lpstr>Введение</vt:lpstr>
      <vt:lpstr>Слайд 4</vt:lpstr>
      <vt:lpstr>Лонжеронные рамы.</vt:lpstr>
      <vt:lpstr>Слайд 6</vt:lpstr>
      <vt:lpstr>Слайд 7</vt:lpstr>
      <vt:lpstr>Хребтовые рамы.</vt:lpstr>
      <vt:lpstr>Слайд 9</vt:lpstr>
      <vt:lpstr>Вильчато-хребтовые рамы.</vt:lpstr>
      <vt:lpstr>Слайд 11</vt:lpstr>
      <vt:lpstr>Периферийные рамы.</vt:lpstr>
      <vt:lpstr>Слайд 13</vt:lpstr>
      <vt:lpstr>Решетчатые рамы.</vt:lpstr>
      <vt:lpstr>Слайд 15</vt:lpstr>
      <vt:lpstr>Несущее основание.</vt:lpstr>
      <vt:lpstr>Слайд 17</vt:lpstr>
      <vt:lpstr>Вывод</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Азамат</dc:creator>
  <cp:lastModifiedBy>Пользователь Windows</cp:lastModifiedBy>
  <cp:revision>37</cp:revision>
  <dcterms:created xsi:type="dcterms:W3CDTF">2018-09-21T06:23:28Z</dcterms:created>
  <dcterms:modified xsi:type="dcterms:W3CDTF">2020-04-29T09:21:14Z</dcterms:modified>
</cp:coreProperties>
</file>