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7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6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1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6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0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7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6F2648-545E-4070-81F9-24EA0B9933D0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8C7468-2BF6-46C3-85AD-0DC66160A30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71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200800" cy="2509213"/>
          </a:xfrm>
        </p:spPr>
        <p:txBody>
          <a:bodyPr>
            <a:normAutofit fontScale="90000"/>
          </a:bodyPr>
          <a:lstStyle/>
          <a:p>
            <a:r>
              <a:rPr lang="ru-RU" sz="6100" b="1" dirty="0" smtClean="0">
                <a:latin typeface="Arial Narrow" pitchFamily="34" charset="0"/>
              </a:rPr>
              <a:t>Анализ оказания государственных </a:t>
            </a:r>
            <a:r>
              <a:rPr lang="ru-RU" sz="6100" b="1" dirty="0" smtClean="0">
                <a:latin typeface="Arial Narrow" pitchFamily="34" charset="0"/>
              </a:rPr>
              <a:t>услуг в Высшем колледже города </a:t>
            </a:r>
            <a:r>
              <a:rPr lang="ru-RU" sz="6100" b="1" dirty="0" err="1" smtClean="0">
                <a:latin typeface="Arial Narrow" pitchFamily="34" charset="0"/>
              </a:rPr>
              <a:t>Степногорск</a:t>
            </a:r>
            <a:r>
              <a:rPr lang="ru-RU" sz="6100" dirty="0" smtClean="0">
                <a:latin typeface="Arial Narrow" pitchFamily="34" charset="0"/>
              </a:rPr>
              <a:t/>
            </a:r>
            <a:br>
              <a:rPr lang="ru-RU" sz="6100" dirty="0" smtClean="0">
                <a:latin typeface="Arial Narrow" pitchFamily="34" charset="0"/>
              </a:rPr>
            </a:br>
            <a:r>
              <a:rPr lang="ru-RU" sz="6000" dirty="0" smtClean="0">
                <a:latin typeface="Arial Narrow" pitchFamily="34" charset="0"/>
              </a:rPr>
              <a:t>за 9 месяцев 2022 года</a:t>
            </a:r>
            <a:endParaRPr lang="ru-RU" sz="6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Перечень оказываемых государственных услуг</a:t>
            </a:r>
            <a:endParaRPr lang="ru-RU" b="1" dirty="0">
              <a:latin typeface="Arial Narrow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918216"/>
              </p:ext>
            </p:extLst>
          </p:nvPr>
        </p:nvGraphicFramePr>
        <p:xfrm>
          <a:off x="323528" y="1772816"/>
          <a:ext cx="7272808" cy="43268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7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143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403011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Предоставление бесплатного питания отдельным категориям граждан, а также лицам, находящимся под опекой (попечительством) и патронатом, обучающимся и воспитанникам организаций технического и профессионального,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послесреднего</a:t>
                      </a:r>
                      <a:r>
                        <a:rPr lang="ru-RU" sz="1500" u="none" strike="noStrike" dirty="0">
                          <a:effectLst/>
                        </a:rPr>
                        <a:t> и высшего образования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27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803002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Предоставление общежития обучающимся в организациях технического и профессионального,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послесреднего</a:t>
                      </a:r>
                      <a:r>
                        <a:rPr lang="ru-RU" sz="1500" u="none" strike="noStrike" dirty="0">
                          <a:effectLst/>
                        </a:rPr>
                        <a:t> образования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803006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Выдача дубликатов документов о техническом и профессиональном,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послесреднем</a:t>
                      </a:r>
                      <a:r>
                        <a:rPr lang="ru-RU" sz="1500" u="none" strike="noStrike" dirty="0">
                          <a:effectLst/>
                        </a:rPr>
                        <a:t> образовании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589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803008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Прием документов в организации технического и профессионального,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послесреднего</a:t>
                      </a:r>
                      <a:r>
                        <a:rPr lang="ru-RU" sz="1500" u="none" strike="noStrike" dirty="0">
                          <a:effectLst/>
                        </a:rPr>
                        <a:t> образования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801012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Предоставление академических отпусков обучающимся в организациях технического и профессионального,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послесреднего</a:t>
                      </a:r>
                      <a:r>
                        <a:rPr lang="ru-RU" sz="1500" u="none" strike="noStrike" dirty="0">
                          <a:effectLst/>
                        </a:rPr>
                        <a:t> образования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594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803013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Перевод и восстановление обучающихся по типам организаций образования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510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803014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 dirty="0">
                          <a:effectLst/>
                        </a:rPr>
                        <a:t>Прием документов для прохождения аттестации педагогов организаций образования и республиканских подведомственных организаций образования на присвоение и подтверждение квалификационных </a:t>
                      </a:r>
                      <a:r>
                        <a:rPr lang="ru-RU" sz="1500" u="none" strike="noStrike" dirty="0" smtClean="0">
                          <a:effectLst/>
                        </a:rPr>
                        <a:t>категорий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912"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500" u="none" strike="noStrike" dirty="0">
                          <a:effectLst/>
                        </a:rPr>
                        <a:t>803016</a:t>
                      </a:r>
                      <a:endParaRPr lang="ru-RU" sz="15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>
                          <a:effectLst/>
                        </a:rPr>
                        <a:t>Выдача справки лицам, не завершившим техническое-профессиональное, </a:t>
                      </a:r>
                      <a:r>
                        <a:rPr lang="ru-RU" sz="1500" u="none" strike="noStrike" dirty="0" err="1">
                          <a:effectLst/>
                        </a:rPr>
                        <a:t>послесреднее</a:t>
                      </a:r>
                      <a:r>
                        <a:rPr lang="ru-RU" sz="1500" u="none" strike="noStrike" dirty="0">
                          <a:effectLst/>
                        </a:rPr>
                        <a:t> образование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65" marR="5065" marT="506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35280" cy="64807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Arial Narrow" pitchFamily="34" charset="0"/>
              </a:rPr>
              <a:t>Количество оказанных государственных услуг в 2022 году</a:t>
            </a:r>
            <a:endParaRPr lang="ru-RU" sz="2500" b="1" dirty="0">
              <a:latin typeface="Arial Narrow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49112"/>
              </p:ext>
            </p:extLst>
          </p:nvPr>
        </p:nvGraphicFramePr>
        <p:xfrm>
          <a:off x="184684" y="1340768"/>
          <a:ext cx="8856984" cy="50115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1505">
                <a:tc rowSpan="3">
                  <a:txBody>
                    <a:bodyPr/>
                    <a:lstStyle/>
                    <a:p>
                      <a:pPr algn="ctr" fontAlgn="ctr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№ </a:t>
                      </a:r>
                      <a:r>
                        <a:rPr lang="ru-RU" sz="1200" u="none" strike="noStrike" dirty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Код </a:t>
                      </a:r>
                      <a:r>
                        <a:rPr lang="ru-RU" sz="1200" u="none" strike="noStrike" dirty="0" smtClean="0">
                          <a:effectLst/>
                        </a:rPr>
                        <a:t>гос. услуги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государственных услуг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 количество оказанных </a:t>
                      </a:r>
                      <a:r>
                        <a:rPr lang="ru-RU" sz="1200" u="none" strike="noStrike" dirty="0" err="1">
                          <a:effectLst/>
                        </a:rPr>
                        <a:t>госуслуг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в том числе оказанных через: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Государственная корпорация «Правительство для граждан»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ПОРТАЛ электронного правительства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непосредственно оказанных через Государственный орган: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в бумажной форме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через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информа-ционные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системы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услугодателя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403011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Предоставление бесплатного </a:t>
                      </a:r>
                      <a:r>
                        <a:rPr lang="ru-RU" sz="1200" u="none" strike="noStrike" dirty="0" smtClean="0">
                          <a:effectLst/>
                        </a:rPr>
                        <a:t>питания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Предоставление общежития </a:t>
                      </a:r>
                      <a:r>
                        <a:rPr lang="ru-RU" sz="1200" u="none" strike="noStrike" dirty="0" smtClean="0">
                          <a:effectLst/>
                        </a:rPr>
                        <a:t>обучающимся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Выдача дубликатов документов о техническом и </a:t>
                      </a:r>
                      <a:r>
                        <a:rPr lang="ru-RU" sz="1200" u="none" strike="noStrike" dirty="0" smtClean="0">
                          <a:effectLst/>
                        </a:rPr>
                        <a:t>профессиональном </a:t>
                      </a:r>
                      <a:r>
                        <a:rPr lang="ru-RU" sz="1200" u="none" strike="noStrike" dirty="0">
                          <a:effectLst/>
                        </a:rPr>
                        <a:t>образовании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Прием документов в организации технического и </a:t>
                      </a:r>
                      <a:r>
                        <a:rPr lang="ru-RU" sz="1200" u="none" strike="noStrike" dirty="0" smtClean="0">
                          <a:effectLst/>
                        </a:rPr>
                        <a:t>профессионального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801012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Предоставление академических </a:t>
                      </a:r>
                      <a:r>
                        <a:rPr lang="ru-RU" sz="1200" u="none" strike="noStrike" dirty="0" smtClean="0">
                          <a:effectLst/>
                        </a:rPr>
                        <a:t>отпусков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effectLst/>
                        </a:rPr>
                        <a:t>Перевод и </a:t>
                      </a:r>
                      <a:r>
                        <a:rPr lang="ru-RU" sz="1200" u="none" strike="noStrike" dirty="0">
                          <a:effectLst/>
                        </a:rPr>
                        <a:t>восстановление </a:t>
                      </a:r>
                      <a:r>
                        <a:rPr lang="ru-RU" sz="1200" u="none" strike="noStrike" dirty="0" smtClean="0">
                          <a:effectLst/>
                        </a:rPr>
                        <a:t>обучающихся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effectLst/>
                        </a:rPr>
                        <a:t>перевод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271682762"/>
                  </a:ext>
                </a:extLst>
              </a:tr>
              <a:tr h="234831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effectLst/>
                        </a:rPr>
                        <a:t>восстановление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84831501"/>
                  </a:ext>
                </a:extLst>
              </a:tr>
              <a:tr h="281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803016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>
                          <a:effectLst/>
                        </a:rPr>
                        <a:t>Выдача справки лицам, не завершившим </a:t>
                      </a:r>
                      <a:r>
                        <a:rPr lang="ru-RU" sz="1200" u="none" strike="noStrike" dirty="0" smtClean="0">
                          <a:effectLst/>
                        </a:rPr>
                        <a:t>техническое-профессиональное </a:t>
                      </a:r>
                      <a:r>
                        <a:rPr lang="ru-RU" sz="1200" u="none" strike="noStrike" dirty="0">
                          <a:effectLst/>
                        </a:rPr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>
                          <a:effectLst/>
                        </a:rPr>
                        <a:t>ИТОГО ПО ФИЗИЧЕСКИМ ЛИЦАМ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00" marR="2900" marT="29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9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Arial Narrow" pitchFamily="34" charset="0"/>
              </a:rPr>
              <a:t>Сравнительный анализ оказанных государственных услуг 2020 и 2021 годов</a:t>
            </a:r>
            <a:endParaRPr lang="ru-RU" sz="3500" dirty="0">
              <a:latin typeface="Arial Narrow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23148"/>
              </p:ext>
            </p:extLst>
          </p:nvPr>
        </p:nvGraphicFramePr>
        <p:xfrm>
          <a:off x="480060" y="1844824"/>
          <a:ext cx="8229600" cy="44644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2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 dirty="0">
                          <a:effectLst/>
                        </a:rPr>
                        <a:t>Значение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2021 год </a:t>
                      </a:r>
                    </a:p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(весь год)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2022 </a:t>
                      </a:r>
                      <a:r>
                        <a:rPr lang="ru-RU" sz="1500" u="none" strike="noStrike" dirty="0">
                          <a:effectLst/>
                        </a:rPr>
                        <a:t>год </a:t>
                      </a:r>
                      <a:endParaRPr lang="ru-RU" sz="15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(1-3 кварталы)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u="none" strike="noStrike">
                          <a:effectLst/>
                        </a:rPr>
                        <a:t>Всего услуг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439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566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u="none" strike="noStrike">
                          <a:effectLst/>
                        </a:rPr>
                        <a:t>Предоставление бесплатного питания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Предоставление общежития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Выдача дубликатов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37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Прием документов в ТИПО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261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411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Выдача справки академической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Перевод и восстановление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Прием документов для прохождения аттестации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u="none" strike="noStrike">
                          <a:effectLst/>
                        </a:rPr>
                        <a:t>Предоставление академических отпусков 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8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dirty="0" smtClean="0"/>
              <a:t>В течение 2022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6347714" cy="30243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Мотивированный отказ – 1 (выдача дубликатов </a:t>
            </a:r>
            <a:r>
              <a:rPr lang="ru-RU" sz="2500" dirty="0"/>
              <a:t>документов о техническом и профессиональном образовании</a:t>
            </a:r>
            <a:r>
              <a:rPr lang="ru-RU" sz="25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Публикаций в СМИ – 7, в </a:t>
            </a:r>
            <a:r>
              <a:rPr lang="ru-RU" sz="2500" dirty="0" err="1" smtClean="0"/>
              <a:t>т.ч</a:t>
            </a:r>
            <a:r>
              <a:rPr lang="ru-RU" sz="2500" dirty="0" smtClean="0"/>
              <a:t>. 2 прямых эфира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Подготовлен видеоролик об оказании государственных услуг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2514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3338" cy="1596177"/>
          </a:xfrm>
        </p:spPr>
        <p:txBody>
          <a:bodyPr/>
          <a:lstStyle/>
          <a:p>
            <a:r>
              <a:rPr lang="ru-RU" dirty="0" smtClean="0"/>
              <a:t>Планы на 2022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856825"/>
            <a:ext cx="8282881" cy="4380488"/>
          </a:xfrm>
        </p:spPr>
        <p:txBody>
          <a:bodyPr>
            <a:normAutofit/>
          </a:bodyPr>
          <a:lstStyle/>
          <a:p>
            <a:r>
              <a:rPr lang="ru-RU" dirty="0" smtClean="0"/>
              <a:t>Увеличение количества обращений в электронном формате (с 5% в 2021 году доля оказания государственных услуг в электронном формате составила 68%)</a:t>
            </a:r>
          </a:p>
          <a:p>
            <a:r>
              <a:rPr lang="ru-RU" dirty="0" smtClean="0"/>
              <a:t>Увеличение количества оказываемых услуг через </a:t>
            </a:r>
            <a:r>
              <a:rPr lang="ru-RU" dirty="0" err="1" smtClean="0"/>
              <a:t>Госкорпорацию</a:t>
            </a:r>
            <a:r>
              <a:rPr lang="ru-RU" dirty="0" smtClean="0"/>
              <a:t> (работа ведется на </a:t>
            </a:r>
            <a:r>
              <a:rPr lang="ru-RU" smtClean="0"/>
              <a:t>постоянной основе)</a:t>
            </a:r>
            <a:endParaRPr lang="ru-RU" dirty="0" smtClean="0"/>
          </a:p>
          <a:p>
            <a:r>
              <a:rPr lang="ru-RU" dirty="0" smtClean="0"/>
              <a:t>Публикации в СМИ и социальных сетях информации об оказываемых государственных услугах и проводимой работе в данном направлении (работа ведется на постоянной основе)</a:t>
            </a:r>
          </a:p>
          <a:p>
            <a:r>
              <a:rPr lang="ru-RU" dirty="0" smtClean="0"/>
              <a:t>Проведение техучебы по процессам оказания государственных услуг</a:t>
            </a:r>
          </a:p>
          <a:p>
            <a:r>
              <a:rPr lang="ru-RU" dirty="0" smtClean="0"/>
              <a:t>Проведение прямых эфиров </a:t>
            </a:r>
          </a:p>
          <a:p>
            <a:r>
              <a:rPr lang="ru-RU" dirty="0" smtClean="0"/>
              <a:t>Улучшение объектов информационно-коммуникационной инфраструктуры для оказания государственных услуг (приобретены моноблоки)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465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Wingdings</vt:lpstr>
      <vt:lpstr>Ретро</vt:lpstr>
      <vt:lpstr>Анализ оказания государственных услуг в Высшем колледже города Степногорск за 9 месяцев 2022 года</vt:lpstr>
      <vt:lpstr>Перечень оказываемых государственных услуг</vt:lpstr>
      <vt:lpstr>Количество оказанных государственных услуг в 2022 году</vt:lpstr>
      <vt:lpstr>Сравнительный анализ оказанных государственных услуг 2020 и 2021 годов</vt:lpstr>
      <vt:lpstr>В течение 2022 года</vt:lpstr>
      <vt:lpstr>Планы на 2022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оказания государственных услуг в 2020 году</dc:title>
  <dc:creator>Пользователь Windows</dc:creator>
  <cp:lastModifiedBy>user</cp:lastModifiedBy>
  <cp:revision>25</cp:revision>
  <cp:lastPrinted>2022-10-21T02:42:31Z</cp:lastPrinted>
  <dcterms:created xsi:type="dcterms:W3CDTF">2021-01-10T15:28:29Z</dcterms:created>
  <dcterms:modified xsi:type="dcterms:W3CDTF">2022-10-28T04:00:44Z</dcterms:modified>
</cp:coreProperties>
</file>