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58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3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2648-545E-4070-81F9-24EA0B9933D0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7468-2BF6-46C3-85AD-0DC66160A30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675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2648-545E-4070-81F9-24EA0B9933D0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7468-2BF6-46C3-85AD-0DC66160A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10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2648-545E-4070-81F9-24EA0B9933D0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7468-2BF6-46C3-85AD-0DC66160A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814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2648-545E-4070-81F9-24EA0B9933D0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7468-2BF6-46C3-85AD-0DC66160A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969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2648-545E-4070-81F9-24EA0B9933D0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7468-2BF6-46C3-85AD-0DC66160A30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242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2648-545E-4070-81F9-24EA0B9933D0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7468-2BF6-46C3-85AD-0DC66160A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818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2648-545E-4070-81F9-24EA0B9933D0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7468-2BF6-46C3-85AD-0DC66160A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56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2648-545E-4070-81F9-24EA0B9933D0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7468-2BF6-46C3-85AD-0DC66160A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869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2648-545E-4070-81F9-24EA0B9933D0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7468-2BF6-46C3-85AD-0DC66160A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30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96F2648-545E-4070-81F9-24EA0B9933D0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8C7468-2BF6-46C3-85AD-0DC66160A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27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2648-545E-4070-81F9-24EA0B9933D0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7468-2BF6-46C3-85AD-0DC66160A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84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96F2648-545E-4070-81F9-24EA0B9933D0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18C7468-2BF6-46C3-85AD-0DC66160A30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3716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564904"/>
            <a:ext cx="7200800" cy="2509213"/>
          </a:xfrm>
        </p:spPr>
        <p:txBody>
          <a:bodyPr>
            <a:normAutofit fontScale="90000"/>
          </a:bodyPr>
          <a:lstStyle/>
          <a:p>
            <a:r>
              <a:rPr lang="ru-RU" sz="6000" dirty="0" err="1"/>
              <a:t>Степногорск</a:t>
            </a:r>
            <a:r>
              <a:rPr lang="ru-RU" sz="6000" dirty="0"/>
              <a:t> </a:t>
            </a:r>
            <a:r>
              <a:rPr lang="ru-RU" sz="6000" dirty="0" err="1"/>
              <a:t>қаласының</a:t>
            </a:r>
            <a:r>
              <a:rPr lang="ru-RU" sz="6000" dirty="0"/>
              <a:t> </a:t>
            </a:r>
            <a:r>
              <a:rPr lang="ru-RU" sz="6000" dirty="0" err="1"/>
              <a:t>жоғары</a:t>
            </a:r>
            <a:r>
              <a:rPr lang="ru-RU" sz="6000" dirty="0"/>
              <a:t> </a:t>
            </a:r>
            <a:r>
              <a:rPr lang="ru-RU" sz="6000" dirty="0" err="1"/>
              <a:t>колледжінде</a:t>
            </a:r>
            <a:r>
              <a:rPr lang="ru-RU" sz="6000" dirty="0"/>
              <a:t> 2022 </a:t>
            </a:r>
            <a:r>
              <a:rPr lang="ru-RU" sz="6000" dirty="0" err="1"/>
              <a:t>жылдың</a:t>
            </a:r>
            <a:r>
              <a:rPr lang="ru-RU" sz="6000" dirty="0"/>
              <a:t> 9 </a:t>
            </a:r>
            <a:r>
              <a:rPr lang="ru-RU" sz="6000" dirty="0" err="1"/>
              <a:t>айында</a:t>
            </a:r>
            <a:r>
              <a:rPr lang="ru-RU" sz="6000" dirty="0"/>
              <a:t> </a:t>
            </a:r>
            <a:r>
              <a:rPr lang="ru-RU" sz="6000" dirty="0" err="1"/>
              <a:t>мемлекеттік</a:t>
            </a:r>
            <a:r>
              <a:rPr lang="ru-RU" sz="6000" dirty="0"/>
              <a:t> </a:t>
            </a:r>
            <a:r>
              <a:rPr lang="ru-RU" sz="6000" dirty="0" err="1"/>
              <a:t>қызмет</a:t>
            </a:r>
            <a:r>
              <a:rPr lang="ru-RU" sz="6000" dirty="0"/>
              <a:t> </a:t>
            </a:r>
            <a:r>
              <a:rPr lang="ru-RU" sz="6000" dirty="0" err="1"/>
              <a:t>көрсетуді</a:t>
            </a:r>
            <a:r>
              <a:rPr lang="ru-RU" sz="6000" dirty="0"/>
              <a:t> </a:t>
            </a:r>
            <a:r>
              <a:rPr lang="ru-RU" sz="6000" dirty="0" err="1"/>
              <a:t>талдау</a:t>
            </a:r>
            <a:r>
              <a:rPr lang="kk-KZ" sz="6000" dirty="0"/>
              <a:t>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63264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atin typeface="+mn-lt"/>
              </a:rPr>
              <a:t>Көрсетілетін</a:t>
            </a:r>
            <a:r>
              <a:rPr lang="ru-RU" b="1" dirty="0">
                <a:latin typeface="+mn-lt"/>
              </a:rPr>
              <a:t> </a:t>
            </a:r>
            <a:r>
              <a:rPr lang="ru-RU" b="1" dirty="0" err="1">
                <a:latin typeface="+mn-lt"/>
              </a:rPr>
              <a:t>мемлекеттік</a:t>
            </a:r>
            <a:r>
              <a:rPr lang="ru-RU" b="1" dirty="0">
                <a:latin typeface="+mn-lt"/>
              </a:rPr>
              <a:t> </a:t>
            </a:r>
            <a:r>
              <a:rPr lang="ru-RU" b="1" dirty="0" err="1">
                <a:latin typeface="+mn-lt"/>
              </a:rPr>
              <a:t>қызметтердің</a:t>
            </a:r>
            <a:r>
              <a:rPr lang="ru-RU" b="1" dirty="0">
                <a:latin typeface="+mn-lt"/>
              </a:rPr>
              <a:t> </a:t>
            </a:r>
            <a:r>
              <a:rPr lang="ru-RU" b="1" dirty="0" err="1">
                <a:latin typeface="+mn-lt"/>
              </a:rPr>
              <a:t>тізбесі</a:t>
            </a:r>
            <a:endParaRPr lang="ru-RU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256643"/>
              </p:ext>
            </p:extLst>
          </p:nvPr>
        </p:nvGraphicFramePr>
        <p:xfrm>
          <a:off x="323528" y="1772816"/>
          <a:ext cx="7272808" cy="447252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754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973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23143">
                <a:tc>
                  <a:txBody>
                    <a:bodyPr/>
                    <a:lstStyle/>
                    <a:p>
                      <a:pPr marL="171450" indent="-171450" algn="ctr" font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500" u="none" strike="noStrike" dirty="0">
                          <a:effectLst/>
                        </a:rPr>
                        <a:t>403011</a:t>
                      </a:r>
                      <a:endParaRPr lang="ru-RU" sz="15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" marR="5065" marT="506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u="none" strike="noStrike" dirty="0" err="1" smtClean="0">
                          <a:effectLst/>
                        </a:rPr>
                        <a:t>Азаматтардың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жекелеген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санаттарына</a:t>
                      </a:r>
                      <a:r>
                        <a:rPr lang="ru-RU" sz="1500" u="none" strike="noStrike" dirty="0" smtClean="0">
                          <a:effectLst/>
                        </a:rPr>
                        <a:t>,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сондай-ақ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қорғаншылықтағы</a:t>
                      </a:r>
                      <a:r>
                        <a:rPr lang="ru-RU" sz="1500" u="none" strike="noStrike" dirty="0" smtClean="0">
                          <a:effectLst/>
                        </a:rPr>
                        <a:t> (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қамқоршылықтағы</a:t>
                      </a:r>
                      <a:r>
                        <a:rPr lang="ru-RU" sz="1500" u="none" strike="noStrike" dirty="0" smtClean="0">
                          <a:effectLst/>
                        </a:rPr>
                        <a:t>)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және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патронаттағы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адамдарға</a:t>
                      </a:r>
                      <a:r>
                        <a:rPr lang="ru-RU" sz="1500" u="none" strike="noStrike" dirty="0" smtClean="0">
                          <a:effectLst/>
                        </a:rPr>
                        <a:t>,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техникалық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және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кәсіптік</a:t>
                      </a:r>
                      <a:r>
                        <a:rPr lang="ru-RU" sz="1500" u="none" strike="noStrike" dirty="0" smtClean="0">
                          <a:effectLst/>
                        </a:rPr>
                        <a:t>, орта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білімнен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кейінгі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және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жоғары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білім</a:t>
                      </a:r>
                      <a:r>
                        <a:rPr lang="ru-RU" sz="1500" u="none" strike="noStrike" dirty="0" smtClean="0">
                          <a:effectLst/>
                        </a:rPr>
                        <a:t> беру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ұйымдарының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білім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алушылары</a:t>
                      </a:r>
                      <a:r>
                        <a:rPr lang="ru-RU" sz="1500" u="none" strike="noStrike" dirty="0" smtClean="0">
                          <a:effectLst/>
                        </a:rPr>
                        <a:t> мен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тәрбиеленушілеріне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тегін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тамақ</a:t>
                      </a:r>
                      <a:r>
                        <a:rPr lang="ru-RU" sz="1500" u="none" strike="noStrike" dirty="0" smtClean="0">
                          <a:effectLst/>
                        </a:rPr>
                        <a:t> беру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" marR="5065" marT="506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2227">
                <a:tc>
                  <a:txBody>
                    <a:bodyPr/>
                    <a:lstStyle/>
                    <a:p>
                      <a:pPr marL="171450" indent="-171450" algn="ctr" font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500" u="none" strike="noStrike" dirty="0">
                          <a:effectLst/>
                        </a:rPr>
                        <a:t>803002</a:t>
                      </a:r>
                      <a:endParaRPr lang="ru-RU" sz="15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" marR="5065" marT="506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u="none" strike="noStrike" dirty="0" err="1" smtClean="0">
                          <a:effectLst/>
                        </a:rPr>
                        <a:t>Техникалық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және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кәсіптік</a:t>
                      </a:r>
                      <a:r>
                        <a:rPr lang="ru-RU" sz="1500" u="none" strike="noStrike" dirty="0" smtClean="0">
                          <a:effectLst/>
                        </a:rPr>
                        <a:t>, орта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білімнен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кейінгі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білім</a:t>
                      </a:r>
                      <a:r>
                        <a:rPr lang="ru-RU" sz="1500" u="none" strike="noStrike" dirty="0" smtClean="0">
                          <a:effectLst/>
                        </a:rPr>
                        <a:t> беру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ұйымдарында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білім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алушыларға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жатақхана</a:t>
                      </a:r>
                      <a:r>
                        <a:rPr lang="ru-RU" sz="1500" u="none" strike="noStrike" dirty="0" smtClean="0">
                          <a:effectLst/>
                        </a:rPr>
                        <a:t> беру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" marR="5065" marT="506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589">
                <a:tc>
                  <a:txBody>
                    <a:bodyPr/>
                    <a:lstStyle/>
                    <a:p>
                      <a:pPr marL="171450" indent="-171450" algn="ctr" font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500" u="none" strike="noStrike" dirty="0">
                          <a:effectLst/>
                        </a:rPr>
                        <a:t>803006</a:t>
                      </a:r>
                      <a:endParaRPr lang="ru-RU" sz="15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" marR="5065" marT="506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u="none" strike="noStrike" dirty="0" err="1" smtClean="0">
                          <a:effectLst/>
                        </a:rPr>
                        <a:t>Техникалық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және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кәсіптік</a:t>
                      </a:r>
                      <a:r>
                        <a:rPr lang="ru-RU" sz="1500" u="none" strike="noStrike" dirty="0" smtClean="0">
                          <a:effectLst/>
                        </a:rPr>
                        <a:t>, орта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білімнен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кейінгі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білім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туралы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құжаттардың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телнұсқаларын</a:t>
                      </a:r>
                      <a:r>
                        <a:rPr lang="ru-RU" sz="1500" u="none" strike="noStrike" dirty="0" smtClean="0">
                          <a:effectLst/>
                        </a:rPr>
                        <a:t> беру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" marR="5065" marT="506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5589">
                <a:tc>
                  <a:txBody>
                    <a:bodyPr/>
                    <a:lstStyle/>
                    <a:p>
                      <a:pPr marL="171450" indent="-171450" algn="ctr" font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500" u="none" strike="noStrike" dirty="0">
                          <a:effectLst/>
                        </a:rPr>
                        <a:t>803008</a:t>
                      </a:r>
                      <a:endParaRPr lang="ru-RU" sz="15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" marR="5065" marT="506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u="none" strike="noStrike" dirty="0" err="1" smtClean="0">
                          <a:effectLst/>
                        </a:rPr>
                        <a:t>Техникалық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және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кәсіптік</a:t>
                      </a:r>
                      <a:r>
                        <a:rPr lang="ru-RU" sz="1500" u="none" strike="noStrike" dirty="0" smtClean="0">
                          <a:effectLst/>
                        </a:rPr>
                        <a:t>, орта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білімнен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кейінгі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білім</a:t>
                      </a:r>
                      <a:r>
                        <a:rPr lang="ru-RU" sz="1500" u="none" strike="noStrike" dirty="0" smtClean="0">
                          <a:effectLst/>
                        </a:rPr>
                        <a:t> беру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ұйымдарына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құжаттарды</a:t>
                      </a:r>
                      <a:r>
                        <a:rPr lang="ru-RU" sz="1500" u="none" strike="noStrike" dirty="0" smtClean="0">
                          <a:effectLst/>
                        </a:rPr>
                        <a:t> қабылдау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" marR="5065" marT="506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0873">
                <a:tc>
                  <a:txBody>
                    <a:bodyPr/>
                    <a:lstStyle/>
                    <a:p>
                      <a:pPr marL="171450" indent="-171450" algn="ctr" font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500" u="none" strike="noStrike" dirty="0">
                          <a:effectLst/>
                        </a:rPr>
                        <a:t>801012</a:t>
                      </a:r>
                      <a:endParaRPr lang="ru-RU" sz="15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" marR="5065" marT="506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u="none" strike="noStrike" dirty="0" err="1" smtClean="0">
                          <a:effectLst/>
                        </a:rPr>
                        <a:t>Техникалық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және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кәсіптік</a:t>
                      </a:r>
                      <a:r>
                        <a:rPr lang="ru-RU" sz="1500" u="none" strike="noStrike" dirty="0" smtClean="0">
                          <a:effectLst/>
                        </a:rPr>
                        <a:t>, орта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білімнен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кейінгі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білім</a:t>
                      </a:r>
                      <a:r>
                        <a:rPr lang="ru-RU" sz="1500" u="none" strike="noStrike" dirty="0" smtClean="0">
                          <a:effectLst/>
                        </a:rPr>
                        <a:t> беру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ұйымдарында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білім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алушыларға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академиялық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демалыс</a:t>
                      </a:r>
                      <a:r>
                        <a:rPr lang="ru-RU" sz="1500" u="none" strike="noStrike" dirty="0" smtClean="0">
                          <a:effectLst/>
                        </a:rPr>
                        <a:t> беру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" marR="5065" marT="506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6594">
                <a:tc>
                  <a:txBody>
                    <a:bodyPr/>
                    <a:lstStyle/>
                    <a:p>
                      <a:pPr marL="171450" indent="-171450" algn="ctr" font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500" u="none" strike="noStrike" dirty="0">
                          <a:effectLst/>
                        </a:rPr>
                        <a:t>803013</a:t>
                      </a:r>
                      <a:endParaRPr lang="ru-RU" sz="15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" marR="5065" marT="506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u="none" strike="noStrike" dirty="0" err="1" smtClean="0">
                          <a:effectLst/>
                        </a:rPr>
                        <a:t>Білім</a:t>
                      </a:r>
                      <a:r>
                        <a:rPr lang="ru-RU" sz="1500" u="none" strike="noStrike" dirty="0" smtClean="0">
                          <a:effectLst/>
                        </a:rPr>
                        <a:t> беру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ұйымдарының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түрлері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бойынша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білім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алушыларды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ауыстыру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және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қайта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" marR="5065" marT="506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77510">
                <a:tc>
                  <a:txBody>
                    <a:bodyPr/>
                    <a:lstStyle/>
                    <a:p>
                      <a:pPr marL="171450" indent="-171450" algn="ctr" font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500" u="none" strike="noStrike" dirty="0">
                          <a:effectLst/>
                        </a:rPr>
                        <a:t>803014</a:t>
                      </a:r>
                      <a:endParaRPr lang="ru-RU" sz="15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" marR="5065" marT="50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u="none" strike="noStrike" dirty="0" err="1" smtClean="0">
                          <a:effectLst/>
                        </a:rPr>
                        <a:t>Білім</a:t>
                      </a:r>
                      <a:r>
                        <a:rPr lang="ru-RU" sz="1500" u="none" strike="noStrike" dirty="0" smtClean="0">
                          <a:effectLst/>
                        </a:rPr>
                        <a:t> беру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ұйымдарының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және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республикалық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ведомстволық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бағынысты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білім</a:t>
                      </a:r>
                      <a:r>
                        <a:rPr lang="ru-RU" sz="1500" u="none" strike="noStrike" dirty="0" smtClean="0">
                          <a:effectLst/>
                        </a:rPr>
                        <a:t> беру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ұйымдарының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педагогтерін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біліктілік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санаттарын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беруге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және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растауға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аттестаттаудан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өту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үшін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құжаттарды</a:t>
                      </a:r>
                      <a:r>
                        <a:rPr lang="ru-RU" sz="1500" u="none" strike="noStrike" dirty="0" smtClean="0">
                          <a:effectLst/>
                        </a:rPr>
                        <a:t> қабылдау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" marR="5065" marT="506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9912">
                <a:tc>
                  <a:txBody>
                    <a:bodyPr/>
                    <a:lstStyle/>
                    <a:p>
                      <a:pPr marL="171450" indent="-171450" algn="ctr" font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500" u="none" strike="noStrike" dirty="0">
                          <a:effectLst/>
                        </a:rPr>
                        <a:t>803016</a:t>
                      </a:r>
                      <a:endParaRPr lang="ru-RU" sz="15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" marR="5065" marT="506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u="none" strike="noStrike" dirty="0" err="1" smtClean="0">
                          <a:effectLst/>
                        </a:rPr>
                        <a:t>Техникалық-кәсіптік</a:t>
                      </a:r>
                      <a:r>
                        <a:rPr lang="ru-RU" sz="1500" u="none" strike="noStrike" dirty="0" smtClean="0">
                          <a:effectLst/>
                        </a:rPr>
                        <a:t>, орта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білімнен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кейінгі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білімін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аяқтамаған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адамдарға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анықтама</a:t>
                      </a:r>
                      <a:r>
                        <a:rPr lang="ru-RU" sz="1500" u="none" strike="noStrike" dirty="0" smtClean="0">
                          <a:effectLst/>
                        </a:rPr>
                        <a:t> беру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" marR="5065" marT="506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43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35280" cy="648072"/>
          </a:xfrm>
        </p:spPr>
        <p:txBody>
          <a:bodyPr>
            <a:normAutofit/>
          </a:bodyPr>
          <a:lstStyle/>
          <a:p>
            <a:r>
              <a:rPr lang="ru-RU" sz="2500" b="1" dirty="0">
                <a:latin typeface="+mn-lt"/>
              </a:rPr>
              <a:t>2022 </a:t>
            </a:r>
            <a:r>
              <a:rPr lang="ru-RU" sz="2500" b="1" dirty="0" err="1">
                <a:latin typeface="+mn-lt"/>
              </a:rPr>
              <a:t>жылы</a:t>
            </a:r>
            <a:r>
              <a:rPr lang="ru-RU" sz="2500" b="1" dirty="0">
                <a:latin typeface="+mn-lt"/>
              </a:rPr>
              <a:t> </a:t>
            </a:r>
            <a:r>
              <a:rPr lang="ru-RU" sz="2500" b="1" dirty="0" err="1">
                <a:latin typeface="+mn-lt"/>
              </a:rPr>
              <a:t>көрсетілген</a:t>
            </a:r>
            <a:r>
              <a:rPr lang="ru-RU" sz="2500" b="1" dirty="0">
                <a:latin typeface="+mn-lt"/>
              </a:rPr>
              <a:t> </a:t>
            </a:r>
            <a:r>
              <a:rPr lang="ru-RU" sz="2500" b="1" dirty="0" err="1">
                <a:latin typeface="+mn-lt"/>
              </a:rPr>
              <a:t>мемлекеттік</a:t>
            </a:r>
            <a:r>
              <a:rPr lang="ru-RU" sz="2500" b="1" dirty="0">
                <a:latin typeface="+mn-lt"/>
              </a:rPr>
              <a:t> </a:t>
            </a:r>
            <a:r>
              <a:rPr lang="ru-RU" sz="2500" b="1" dirty="0" err="1" smtClean="0">
                <a:latin typeface="+mn-lt"/>
              </a:rPr>
              <a:t>қызметтердің</a:t>
            </a:r>
            <a:r>
              <a:rPr lang="ru-RU" sz="2500" b="1" dirty="0" smtClean="0">
                <a:latin typeface="+mn-lt"/>
              </a:rPr>
              <a:t> </a:t>
            </a:r>
            <a:r>
              <a:rPr lang="ru-RU" sz="2500" b="1" dirty="0">
                <a:latin typeface="+mn-lt"/>
              </a:rPr>
              <a:t>саны</a:t>
            </a:r>
            <a:endParaRPr lang="ru-RU" sz="2500" b="1" dirty="0"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937956"/>
              </p:ext>
            </p:extLst>
          </p:nvPr>
        </p:nvGraphicFramePr>
        <p:xfrm>
          <a:off x="184684" y="1340768"/>
          <a:ext cx="8856984" cy="497742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43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22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377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44016">
                <a:tc rowSpan="3">
                  <a:txBody>
                    <a:bodyPr/>
                    <a:lstStyle/>
                    <a:p>
                      <a:pPr algn="ctr" fontAlgn="ctr"/>
                      <a:endParaRPr lang="ru-RU" sz="12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№ </a:t>
                      </a:r>
                      <a:r>
                        <a:rPr lang="ru-RU" sz="1200" u="none" strike="noStrike" dirty="0">
                          <a:effectLst/>
                        </a:rPr>
                        <a:t>п/п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err="1" smtClean="0">
                          <a:effectLst/>
                        </a:rPr>
                        <a:t>Мемлекеттік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қызмет</a:t>
                      </a:r>
                      <a:r>
                        <a:rPr lang="ru-RU" sz="1200" u="none" strike="noStrike" dirty="0" smtClean="0">
                          <a:effectLst/>
                        </a:rPr>
                        <a:t> коды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err="1" smtClean="0">
                          <a:effectLst/>
                        </a:rPr>
                        <a:t>Мемлекеттік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қызметтердің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атауы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err="1" smtClean="0">
                          <a:effectLst/>
                        </a:rPr>
                        <a:t>Көрсетілген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мемлекеттік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қызметтердің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жалпы</a:t>
                      </a:r>
                      <a:r>
                        <a:rPr lang="ru-RU" sz="1200" u="none" strike="noStrike" dirty="0" smtClean="0">
                          <a:effectLst/>
                        </a:rPr>
                        <a:t> саны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 dirty="0" err="1" smtClean="0">
                          <a:effectLst/>
                        </a:rPr>
                        <a:t>оның</a:t>
                      </a:r>
                      <a:r>
                        <a:rPr lang="ru-RU" sz="500" u="none" strike="noStrike" dirty="0" smtClean="0">
                          <a:effectLst/>
                        </a:rPr>
                        <a:t> </a:t>
                      </a:r>
                      <a:r>
                        <a:rPr lang="ru-RU" sz="500" u="none" strike="noStrike" dirty="0" err="1" smtClean="0">
                          <a:effectLst/>
                        </a:rPr>
                        <a:t>ішінде</a:t>
                      </a:r>
                      <a:r>
                        <a:rPr lang="ru-RU" sz="500" u="none" strike="noStrike" dirty="0" smtClean="0">
                          <a:effectLst/>
                        </a:rPr>
                        <a:t>:</a:t>
                      </a:r>
                      <a:endParaRPr lang="ru-RU" sz="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"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Азаматтарға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арналған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үкімет</a:t>
                      </a:r>
                      <a:r>
                        <a:rPr lang="ru-RU" sz="1200" u="none" strike="noStrike" dirty="0" smtClean="0">
                          <a:effectLst/>
                        </a:rPr>
                        <a:t>"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мемлекеттік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корпорациясы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err="1" smtClean="0">
                          <a:effectLst/>
                        </a:rPr>
                        <a:t>Электрондық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үкімет</a:t>
                      </a:r>
                      <a:r>
                        <a:rPr lang="ru-RU" sz="1200" u="none" strike="noStrike" dirty="0" smtClean="0">
                          <a:effectLst/>
                        </a:rPr>
                        <a:t> ПОРТАЛЫ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err="1" smtClean="0">
                          <a:effectLst/>
                        </a:rPr>
                        <a:t>Мемлекеттік</a:t>
                      </a:r>
                      <a:r>
                        <a:rPr lang="ru-RU" sz="1200" u="none" strike="noStrike" dirty="0" smtClean="0">
                          <a:effectLst/>
                        </a:rPr>
                        <a:t> орган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арқылы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тікелей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көрсетілген</a:t>
                      </a:r>
                      <a:r>
                        <a:rPr lang="ru-RU" sz="1200" u="none" strike="noStrike" dirty="0" smtClean="0">
                          <a:effectLst/>
                        </a:rPr>
                        <a:t>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3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қағаз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түрінде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err="1" smtClean="0">
                          <a:effectLst/>
                        </a:rPr>
                        <a:t>қызмет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берушінің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ақпараттық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жүйелері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арқылы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31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7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8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12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403011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 err="1" smtClean="0">
                          <a:effectLst/>
                        </a:rPr>
                        <a:t>Тегін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тамақ</a:t>
                      </a:r>
                      <a:r>
                        <a:rPr lang="ru-RU" sz="1200" u="none" strike="noStrike" dirty="0" smtClean="0">
                          <a:effectLst/>
                        </a:rPr>
                        <a:t> беру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47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47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28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803002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 err="1" smtClean="0">
                          <a:effectLst/>
                        </a:rPr>
                        <a:t>Білім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алушыларға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жатақхана</a:t>
                      </a:r>
                      <a:r>
                        <a:rPr lang="ru-RU" sz="1200" u="none" strike="noStrike" dirty="0" smtClean="0">
                          <a:effectLst/>
                        </a:rPr>
                        <a:t> беру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52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52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803006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 err="1" smtClean="0">
                          <a:effectLst/>
                        </a:rPr>
                        <a:t>Техникалық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және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кәсіптік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білім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туралы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құжаттардың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телнұсқаларын</a:t>
                      </a:r>
                      <a:r>
                        <a:rPr lang="ru-RU" sz="1200" u="none" strike="noStrike" dirty="0" smtClean="0">
                          <a:effectLst/>
                        </a:rPr>
                        <a:t> беру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803008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 err="1" smtClean="0">
                          <a:effectLst/>
                        </a:rPr>
                        <a:t>Техникалық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және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кәсіптік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ұйымдарға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құжаттарды</a:t>
                      </a:r>
                      <a:r>
                        <a:rPr lang="ru-RU" sz="1200" u="none" strike="noStrike" dirty="0" smtClean="0">
                          <a:effectLst/>
                        </a:rPr>
                        <a:t> қабылдау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411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378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86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801012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 err="1" smtClean="0">
                          <a:effectLst/>
                        </a:rPr>
                        <a:t>Академиялық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демалыс</a:t>
                      </a:r>
                      <a:r>
                        <a:rPr lang="ru-RU" sz="1200" u="none" strike="noStrike" dirty="0" smtClean="0">
                          <a:effectLst/>
                        </a:rPr>
                        <a:t> беру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48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803013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 err="1" smtClean="0">
                          <a:effectLst/>
                        </a:rPr>
                        <a:t>Білім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алушыларды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ауыстыру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және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қайта</a:t>
                      </a:r>
                      <a:r>
                        <a:rPr lang="ru-RU" sz="1200" u="none" strike="noStrike" dirty="0" smtClean="0">
                          <a:effectLst/>
                        </a:rPr>
                        <a:t> қабылдау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4831"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kk-KZ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ауыстыру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extLst>
                  <a:ext uri="{0D108BD9-81ED-4DB2-BD59-A6C34878D82A}">
                    <a16:rowId xmlns:a16="http://schemas.microsoft.com/office/drawing/2014/main" xmlns="" val="1271682762"/>
                  </a:ext>
                </a:extLst>
              </a:tr>
              <a:tr h="234831"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 err="1" smtClean="0">
                          <a:effectLst/>
                        </a:rPr>
                        <a:t>қайта</a:t>
                      </a:r>
                      <a:r>
                        <a:rPr lang="ru-RU" sz="1200" u="none" strike="noStrike" dirty="0" smtClean="0">
                          <a:effectLst/>
                        </a:rPr>
                        <a:t> қабылдау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extLst>
                  <a:ext uri="{0D108BD9-81ED-4DB2-BD59-A6C34878D82A}">
                    <a16:rowId xmlns:a16="http://schemas.microsoft.com/office/drawing/2014/main" xmlns="" val="1084831501"/>
                  </a:ext>
                </a:extLst>
              </a:tr>
              <a:tr h="2817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803016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 err="1" smtClean="0">
                          <a:effectLst/>
                        </a:rPr>
                        <a:t>Техникалық-кәсіптік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білімін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аяқтамаған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адамдарға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анықтама</a:t>
                      </a:r>
                      <a:r>
                        <a:rPr lang="ru-RU" sz="1200" u="none" strike="noStrike" dirty="0" smtClean="0">
                          <a:effectLst/>
                        </a:rPr>
                        <a:t> беру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06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 smtClean="0">
                          <a:effectLst/>
                        </a:rPr>
                        <a:t>ЖЕКЕ ТҰЛҒАЛАР БОЙЫНША ЖИЫНЫ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566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150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385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96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500" dirty="0">
                <a:latin typeface="+mn-lt"/>
              </a:rPr>
              <a:t>2020 </a:t>
            </a:r>
            <a:r>
              <a:rPr lang="ru-RU" sz="3500" dirty="0" err="1">
                <a:latin typeface="+mn-lt"/>
              </a:rPr>
              <a:t>және</a:t>
            </a:r>
            <a:r>
              <a:rPr lang="ru-RU" sz="3500" dirty="0">
                <a:latin typeface="+mn-lt"/>
              </a:rPr>
              <a:t> 2021 </a:t>
            </a:r>
            <a:r>
              <a:rPr lang="ru-RU" sz="3500" dirty="0" err="1">
                <a:latin typeface="+mn-lt"/>
              </a:rPr>
              <a:t>жылдары</a:t>
            </a:r>
            <a:r>
              <a:rPr lang="ru-RU" sz="3500" dirty="0">
                <a:latin typeface="+mn-lt"/>
              </a:rPr>
              <a:t> </a:t>
            </a:r>
            <a:r>
              <a:rPr lang="ru-RU" sz="3500" dirty="0" err="1">
                <a:latin typeface="+mn-lt"/>
              </a:rPr>
              <a:t>көрсетілген</a:t>
            </a:r>
            <a:r>
              <a:rPr lang="ru-RU" sz="3500" dirty="0">
                <a:latin typeface="+mn-lt"/>
              </a:rPr>
              <a:t> </a:t>
            </a:r>
            <a:r>
              <a:rPr lang="ru-RU" sz="3500" dirty="0" err="1">
                <a:latin typeface="+mn-lt"/>
              </a:rPr>
              <a:t>мемлекеттік</a:t>
            </a:r>
            <a:r>
              <a:rPr lang="ru-RU" sz="3500" dirty="0">
                <a:latin typeface="+mn-lt"/>
              </a:rPr>
              <a:t> </a:t>
            </a:r>
            <a:r>
              <a:rPr lang="ru-RU" sz="3500" dirty="0" err="1">
                <a:latin typeface="+mn-lt"/>
              </a:rPr>
              <a:t>қызметтерді</a:t>
            </a:r>
            <a:r>
              <a:rPr lang="ru-RU" sz="3500" dirty="0">
                <a:latin typeface="+mn-lt"/>
              </a:rPr>
              <a:t> </a:t>
            </a:r>
            <a:r>
              <a:rPr lang="ru-RU" sz="3500" dirty="0" err="1">
                <a:latin typeface="+mn-lt"/>
              </a:rPr>
              <a:t>салыстырмалы</a:t>
            </a:r>
            <a:r>
              <a:rPr lang="ru-RU" sz="3500" dirty="0">
                <a:latin typeface="+mn-lt"/>
              </a:rPr>
              <a:t> </a:t>
            </a:r>
            <a:r>
              <a:rPr lang="ru-RU" sz="3500" dirty="0" err="1">
                <a:latin typeface="+mn-lt"/>
              </a:rPr>
              <a:t>талдау</a:t>
            </a:r>
            <a:endParaRPr lang="ru-RU" sz="3500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817432"/>
              </p:ext>
            </p:extLst>
          </p:nvPr>
        </p:nvGraphicFramePr>
        <p:xfrm>
          <a:off x="480060" y="1844824"/>
          <a:ext cx="8229600" cy="446449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2297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84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148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037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u="none" strike="noStrike" dirty="0" err="1" smtClean="0">
                          <a:effectLst/>
                        </a:rPr>
                        <a:t>Мағынасы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2021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жыл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endParaRPr lang="ru-RU" sz="15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(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жыл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бойы</a:t>
                      </a:r>
                      <a:r>
                        <a:rPr lang="ru-RU" sz="1500" u="none" strike="noStrike" dirty="0" smtClean="0">
                          <a:effectLst/>
                        </a:rPr>
                        <a:t>)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2022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жыл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endParaRPr lang="ru-RU" sz="15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(1-3 </a:t>
                      </a:r>
                      <a:r>
                        <a:rPr lang="ru-RU" sz="1500" u="none" strike="noStrike" dirty="0" smtClean="0">
                          <a:effectLst/>
                        </a:rPr>
                        <a:t>квартал)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929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u="none" strike="noStrike" dirty="0" err="1" smtClean="0">
                          <a:effectLst/>
                        </a:rPr>
                        <a:t>Барлық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қызметтер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439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566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92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u="none" strike="noStrike" dirty="0" err="1" smtClean="0">
                          <a:effectLst/>
                        </a:rPr>
                        <a:t>Тегін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тамақ</a:t>
                      </a:r>
                      <a:r>
                        <a:rPr lang="ru-RU" sz="1500" u="none" strike="noStrike" dirty="0" smtClean="0">
                          <a:effectLst/>
                        </a:rPr>
                        <a:t> беру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56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47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9298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 dirty="0" err="1" smtClean="0">
                          <a:effectLst/>
                        </a:rPr>
                        <a:t>Жатақхана</a:t>
                      </a:r>
                      <a:r>
                        <a:rPr lang="ru-RU" sz="1500" u="none" strike="noStrike" dirty="0" smtClean="0">
                          <a:effectLst/>
                        </a:rPr>
                        <a:t> беру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53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52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9298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 dirty="0" err="1" smtClean="0">
                          <a:effectLst/>
                        </a:rPr>
                        <a:t>Телнұсқаларды</a:t>
                      </a:r>
                      <a:r>
                        <a:rPr lang="ru-RU" sz="1500" u="none" strike="noStrike" dirty="0" smtClean="0">
                          <a:effectLst/>
                        </a:rPr>
                        <a:t> беру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44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37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9298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 dirty="0" smtClean="0">
                          <a:effectLst/>
                        </a:rPr>
                        <a:t>ТЖКБ-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ға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құжаттарды</a:t>
                      </a:r>
                      <a:r>
                        <a:rPr lang="ru-RU" sz="1500" u="none" strike="noStrike" dirty="0" smtClean="0">
                          <a:effectLst/>
                        </a:rPr>
                        <a:t> қабылдау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261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411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9298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 dirty="0" err="1" smtClean="0">
                          <a:effectLst/>
                        </a:rPr>
                        <a:t>Академиялық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анықтама</a:t>
                      </a:r>
                      <a:r>
                        <a:rPr lang="ru-RU" sz="1500" u="none" strike="noStrike" dirty="0" smtClean="0">
                          <a:effectLst/>
                        </a:rPr>
                        <a:t> беру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9298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 dirty="0" err="1" smtClean="0">
                          <a:effectLst/>
                        </a:rPr>
                        <a:t>Ауыстыру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және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қайта</a:t>
                      </a:r>
                      <a:r>
                        <a:rPr lang="ru-RU" sz="1500" u="none" strike="noStrike" dirty="0" smtClean="0">
                          <a:effectLst/>
                        </a:rPr>
                        <a:t> қабылдау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9514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 dirty="0" err="1" smtClean="0">
                          <a:effectLst/>
                        </a:rPr>
                        <a:t>Аттестаттаудан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өту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үшін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құжаттарды</a:t>
                      </a:r>
                      <a:r>
                        <a:rPr lang="ru-RU" sz="1500" u="none" strike="noStrike" dirty="0" smtClean="0">
                          <a:effectLst/>
                        </a:rPr>
                        <a:t> қабылдау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9514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 dirty="0" err="1" smtClean="0">
                          <a:effectLst/>
                        </a:rPr>
                        <a:t>Академиялық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</a:rPr>
                        <a:t>демалыс</a:t>
                      </a:r>
                      <a:r>
                        <a:rPr lang="ru-RU" sz="1500" u="none" strike="noStrike" dirty="0" smtClean="0">
                          <a:effectLst/>
                        </a:rPr>
                        <a:t> беру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88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/>
          <a:lstStyle/>
          <a:p>
            <a:r>
              <a:rPr lang="ru-RU" dirty="0"/>
              <a:t>2022 </a:t>
            </a:r>
            <a:r>
              <a:rPr lang="ru-RU" dirty="0" err="1"/>
              <a:t>жыл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844824"/>
            <a:ext cx="6347714" cy="302433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500" dirty="0" err="1"/>
              <a:t>Дәлелді</a:t>
            </a:r>
            <a:r>
              <a:rPr lang="ru-RU" sz="2500" dirty="0"/>
              <a:t> бас </a:t>
            </a:r>
            <a:r>
              <a:rPr lang="ru-RU" sz="2500" dirty="0" err="1" smtClean="0"/>
              <a:t>тарту</a:t>
            </a:r>
            <a:r>
              <a:rPr lang="ru-RU" sz="2500" dirty="0" smtClean="0"/>
              <a:t> – </a:t>
            </a:r>
            <a:r>
              <a:rPr lang="ru-RU" sz="2500" dirty="0" smtClean="0"/>
              <a:t>1 </a:t>
            </a:r>
            <a:r>
              <a:rPr lang="ru-RU" sz="2500" dirty="0"/>
              <a:t>(</a:t>
            </a:r>
            <a:r>
              <a:rPr lang="ru-RU" sz="2500" dirty="0" err="1"/>
              <a:t>техникалық</a:t>
            </a:r>
            <a:r>
              <a:rPr lang="ru-RU" sz="2500" dirty="0"/>
              <a:t> </a:t>
            </a:r>
            <a:r>
              <a:rPr lang="ru-RU" sz="2500" dirty="0" err="1"/>
              <a:t>және</a:t>
            </a:r>
            <a:r>
              <a:rPr lang="ru-RU" sz="2500" dirty="0"/>
              <a:t> </a:t>
            </a:r>
            <a:r>
              <a:rPr lang="ru-RU" sz="2500" dirty="0" err="1"/>
              <a:t>кәсіптік</a:t>
            </a:r>
            <a:r>
              <a:rPr lang="ru-RU" sz="2500" dirty="0"/>
              <a:t> </a:t>
            </a:r>
            <a:r>
              <a:rPr lang="ru-RU" sz="2500" dirty="0" err="1"/>
              <a:t>білім</a:t>
            </a:r>
            <a:r>
              <a:rPr lang="ru-RU" sz="2500" dirty="0"/>
              <a:t> </a:t>
            </a:r>
            <a:r>
              <a:rPr lang="ru-RU" sz="2500" dirty="0" err="1"/>
              <a:t>туралы</a:t>
            </a:r>
            <a:r>
              <a:rPr lang="ru-RU" sz="2500" dirty="0"/>
              <a:t> </a:t>
            </a:r>
            <a:r>
              <a:rPr lang="ru-RU" sz="2500" dirty="0" err="1"/>
              <a:t>құжаттардың</a:t>
            </a:r>
            <a:r>
              <a:rPr lang="ru-RU" sz="2500" dirty="0"/>
              <a:t> </a:t>
            </a:r>
            <a:r>
              <a:rPr lang="ru-RU" sz="2500" dirty="0" err="1"/>
              <a:t>телнұсқаларын</a:t>
            </a:r>
            <a:r>
              <a:rPr lang="ru-RU" sz="2500" dirty="0"/>
              <a:t> беру)</a:t>
            </a:r>
            <a:endParaRPr lang="ru-RU" sz="25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500" dirty="0"/>
              <a:t>БАҚ-та </a:t>
            </a:r>
            <a:r>
              <a:rPr lang="ru-RU" sz="2500" dirty="0" err="1" smtClean="0"/>
              <a:t>жарияланымдар</a:t>
            </a:r>
            <a:r>
              <a:rPr lang="ru-RU" sz="2500" dirty="0" smtClean="0"/>
              <a:t> – </a:t>
            </a:r>
            <a:r>
              <a:rPr lang="ru-RU" sz="2500" dirty="0" smtClean="0"/>
              <a:t>7, </a:t>
            </a:r>
            <a:r>
              <a:rPr lang="ru-RU" sz="2500" dirty="0" err="1" smtClean="0"/>
              <a:t>оның</a:t>
            </a:r>
            <a:r>
              <a:rPr lang="ru-RU" sz="2500" dirty="0" smtClean="0"/>
              <a:t> </a:t>
            </a:r>
            <a:r>
              <a:rPr lang="ru-RU" sz="2500" dirty="0" err="1" smtClean="0"/>
              <a:t>ішінде</a:t>
            </a:r>
            <a:r>
              <a:rPr lang="ru-RU" sz="2500" dirty="0" smtClean="0"/>
              <a:t> </a:t>
            </a:r>
            <a:r>
              <a:rPr lang="ru-RU" sz="2500" dirty="0"/>
              <a:t>2 </a:t>
            </a:r>
            <a:r>
              <a:rPr lang="ru-RU" sz="2500" dirty="0" err="1"/>
              <a:t>тікелей</a:t>
            </a:r>
            <a:r>
              <a:rPr lang="ru-RU" sz="2500" dirty="0"/>
              <a:t> эфир</a:t>
            </a:r>
            <a:endParaRPr lang="ru-RU" sz="25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500" dirty="0" err="1"/>
              <a:t>Мемлекеттік</a:t>
            </a:r>
            <a:r>
              <a:rPr lang="ru-RU" sz="2500" dirty="0"/>
              <a:t> </a:t>
            </a:r>
            <a:r>
              <a:rPr lang="ru-RU" sz="2500" dirty="0" err="1"/>
              <a:t>қызмет</a:t>
            </a:r>
            <a:r>
              <a:rPr lang="ru-RU" sz="2500" dirty="0"/>
              <a:t> </a:t>
            </a:r>
            <a:r>
              <a:rPr lang="ru-RU" sz="2500" dirty="0" err="1"/>
              <a:t>көрсету</a:t>
            </a:r>
            <a:r>
              <a:rPr lang="ru-RU" sz="2500" dirty="0"/>
              <a:t> </a:t>
            </a:r>
            <a:r>
              <a:rPr lang="ru-RU" sz="2500" dirty="0" err="1"/>
              <a:t>туралы</a:t>
            </a:r>
            <a:r>
              <a:rPr lang="ru-RU" sz="2500" dirty="0"/>
              <a:t> </a:t>
            </a:r>
            <a:r>
              <a:rPr lang="ru-RU" sz="2500" dirty="0" err="1"/>
              <a:t>бейнеролик</a:t>
            </a:r>
            <a:r>
              <a:rPr lang="ru-RU" sz="2500" dirty="0"/>
              <a:t> </a:t>
            </a:r>
            <a:r>
              <a:rPr lang="ru-RU" sz="2500" dirty="0" err="1"/>
              <a:t>дайындалды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125142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3338" cy="1596177"/>
          </a:xfrm>
        </p:spPr>
        <p:txBody>
          <a:bodyPr/>
          <a:lstStyle/>
          <a:p>
            <a:r>
              <a:rPr lang="ru-RU" dirty="0"/>
              <a:t>2022 </a:t>
            </a:r>
            <a:r>
              <a:rPr lang="ru-RU" dirty="0" err="1"/>
              <a:t>жылға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</a:t>
            </a:r>
            <a:r>
              <a:rPr lang="ru-RU" dirty="0" err="1"/>
              <a:t>жоспарлар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856825"/>
            <a:ext cx="8282881" cy="4380488"/>
          </a:xfrm>
        </p:spPr>
        <p:txBody>
          <a:bodyPr>
            <a:normAutofit/>
          </a:bodyPr>
          <a:lstStyle/>
          <a:p>
            <a:r>
              <a:rPr lang="ru-RU" dirty="0" err="1"/>
              <a:t>Электрондық</a:t>
            </a:r>
            <a:r>
              <a:rPr lang="ru-RU" dirty="0"/>
              <a:t> </a:t>
            </a:r>
            <a:r>
              <a:rPr lang="ru-RU" dirty="0" err="1"/>
              <a:t>форматтағы</a:t>
            </a:r>
            <a:r>
              <a:rPr lang="ru-RU" dirty="0"/>
              <a:t> </a:t>
            </a:r>
            <a:r>
              <a:rPr lang="ru-RU" dirty="0" err="1"/>
              <a:t>өтініштер</a:t>
            </a:r>
            <a:r>
              <a:rPr lang="ru-RU" dirty="0"/>
              <a:t> </a:t>
            </a:r>
            <a:r>
              <a:rPr lang="ru-RU" dirty="0" err="1"/>
              <a:t>санын</a:t>
            </a:r>
            <a:r>
              <a:rPr lang="ru-RU" dirty="0"/>
              <a:t> </a:t>
            </a:r>
            <a:r>
              <a:rPr lang="ru-RU" dirty="0" err="1" smtClean="0"/>
              <a:t>ұлғайту</a:t>
            </a:r>
            <a:r>
              <a:rPr lang="ru-RU" dirty="0"/>
              <a:t> (2021 </a:t>
            </a:r>
            <a:r>
              <a:rPr lang="ru-RU" dirty="0" err="1"/>
              <a:t>жылы</a:t>
            </a:r>
            <a:r>
              <a:rPr lang="ru-RU" dirty="0"/>
              <a:t> 5% - дан </a:t>
            </a:r>
            <a:r>
              <a:rPr lang="ru-RU" dirty="0" err="1"/>
              <a:t>бастап</a:t>
            </a:r>
            <a:r>
              <a:rPr lang="ru-RU" dirty="0"/>
              <a:t> </a:t>
            </a:r>
            <a:r>
              <a:rPr lang="ru-RU" dirty="0" err="1"/>
              <a:t>электрондық</a:t>
            </a:r>
            <a:r>
              <a:rPr lang="ru-RU" dirty="0"/>
              <a:t> </a:t>
            </a:r>
            <a:r>
              <a:rPr lang="ru-RU" dirty="0" err="1"/>
              <a:t>форматта</a:t>
            </a:r>
            <a:r>
              <a:rPr lang="ru-RU" dirty="0"/>
              <a:t> </a:t>
            </a:r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қызметтер</a:t>
            </a:r>
            <a:r>
              <a:rPr lang="ru-RU" dirty="0"/>
              <a:t> </a:t>
            </a:r>
            <a:r>
              <a:rPr lang="ru-RU" dirty="0" err="1"/>
              <a:t>көрсету</a:t>
            </a:r>
            <a:r>
              <a:rPr lang="ru-RU" dirty="0"/>
              <a:t> </a:t>
            </a:r>
            <a:r>
              <a:rPr lang="ru-RU" dirty="0" err="1"/>
              <a:t>үлесі</a:t>
            </a:r>
            <a:r>
              <a:rPr lang="ru-RU" dirty="0"/>
              <a:t> 68% </a:t>
            </a:r>
            <a:r>
              <a:rPr lang="ru-RU" dirty="0" err="1" smtClean="0"/>
              <a:t>құрады</a:t>
            </a:r>
            <a:r>
              <a:rPr lang="ru-RU" dirty="0"/>
              <a:t>)</a:t>
            </a:r>
            <a:endParaRPr lang="ru-RU" dirty="0" smtClean="0"/>
          </a:p>
          <a:p>
            <a:r>
              <a:rPr lang="ru-RU" dirty="0" err="1"/>
              <a:t>Мемлекеттік</a:t>
            </a:r>
            <a:r>
              <a:rPr lang="ru-RU" dirty="0"/>
              <a:t> корпорация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көрсетілетін</a:t>
            </a:r>
            <a:r>
              <a:rPr lang="ru-RU" dirty="0"/>
              <a:t> </a:t>
            </a:r>
            <a:r>
              <a:rPr lang="ru-RU" dirty="0" err="1"/>
              <a:t>қызметтер</a:t>
            </a:r>
            <a:r>
              <a:rPr lang="ru-RU" dirty="0"/>
              <a:t> </a:t>
            </a:r>
            <a:r>
              <a:rPr lang="ru-RU" dirty="0" err="1"/>
              <a:t>санын</a:t>
            </a:r>
            <a:r>
              <a:rPr lang="ru-RU" dirty="0"/>
              <a:t> </a:t>
            </a:r>
            <a:r>
              <a:rPr lang="ru-RU" dirty="0" err="1" smtClean="0"/>
              <a:t>ұлғайту</a:t>
            </a:r>
            <a:r>
              <a:rPr lang="ru-RU" dirty="0"/>
              <a:t> (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тұрақты</a:t>
            </a:r>
            <a:r>
              <a:rPr lang="ru-RU" dirty="0"/>
              <a:t> </a:t>
            </a:r>
            <a:r>
              <a:rPr lang="ru-RU" dirty="0" err="1"/>
              <a:t>негізде</a:t>
            </a:r>
            <a:r>
              <a:rPr lang="ru-RU" dirty="0"/>
              <a:t> </a:t>
            </a:r>
            <a:r>
              <a:rPr lang="ru-RU" dirty="0" err="1"/>
              <a:t>жүргізіледі</a:t>
            </a:r>
            <a:r>
              <a:rPr lang="ru-RU" dirty="0" smtClean="0"/>
              <a:t>)</a:t>
            </a:r>
            <a:endParaRPr lang="ru-RU" dirty="0" smtClean="0"/>
          </a:p>
          <a:p>
            <a:r>
              <a:rPr lang="ru-RU" dirty="0"/>
              <a:t>БАҚ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желілерде</a:t>
            </a:r>
            <a:r>
              <a:rPr lang="ru-RU" dirty="0"/>
              <a:t> </a:t>
            </a:r>
            <a:r>
              <a:rPr lang="ru-RU" dirty="0" err="1"/>
              <a:t>көрсетілетін</a:t>
            </a:r>
            <a:r>
              <a:rPr lang="ru-RU" dirty="0"/>
              <a:t> </a:t>
            </a:r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қызметтер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осы </a:t>
            </a:r>
            <a:r>
              <a:rPr lang="ru-RU" dirty="0" err="1"/>
              <a:t>бағыттағы</a:t>
            </a:r>
            <a:r>
              <a:rPr lang="ru-RU" dirty="0"/>
              <a:t> </a:t>
            </a:r>
            <a:r>
              <a:rPr lang="ru-RU" dirty="0" err="1"/>
              <a:t>атқарылып</a:t>
            </a:r>
            <a:r>
              <a:rPr lang="ru-RU" dirty="0"/>
              <a:t> </a:t>
            </a:r>
            <a:r>
              <a:rPr lang="ru-RU" dirty="0" err="1"/>
              <a:t>жатқан</a:t>
            </a:r>
            <a:r>
              <a:rPr lang="ru-RU" dirty="0"/>
              <a:t> </a:t>
            </a:r>
            <a:r>
              <a:rPr lang="ru-RU" dirty="0" err="1"/>
              <a:t>жұмыстар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 smtClean="0"/>
              <a:t>жариялау</a:t>
            </a:r>
            <a:r>
              <a:rPr lang="ru-RU" dirty="0" smtClean="0"/>
              <a:t> (</a:t>
            </a:r>
            <a:r>
              <a:rPr lang="ru-RU" dirty="0" err="1" smtClean="0"/>
              <a:t>жұмыс</a:t>
            </a:r>
            <a:r>
              <a:rPr lang="ru-RU" dirty="0" smtClean="0"/>
              <a:t> </a:t>
            </a:r>
            <a:r>
              <a:rPr lang="ru-RU" dirty="0" err="1" smtClean="0"/>
              <a:t>тұрақты</a:t>
            </a:r>
            <a:r>
              <a:rPr lang="ru-RU" dirty="0" smtClean="0"/>
              <a:t> </a:t>
            </a:r>
            <a:r>
              <a:rPr lang="ru-RU" dirty="0" err="1" smtClean="0"/>
              <a:t>негізде</a:t>
            </a:r>
            <a:r>
              <a:rPr lang="ru-RU" dirty="0" smtClean="0"/>
              <a:t> </a:t>
            </a:r>
            <a:r>
              <a:rPr lang="ru-RU" dirty="0" err="1" smtClean="0"/>
              <a:t>жүргізіледі</a:t>
            </a:r>
            <a:r>
              <a:rPr lang="ru-RU" dirty="0" smtClean="0"/>
              <a:t>)</a:t>
            </a:r>
            <a:endParaRPr lang="ru-RU" dirty="0" smtClean="0"/>
          </a:p>
          <a:p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қызмет</a:t>
            </a:r>
            <a:r>
              <a:rPr lang="ru-RU" dirty="0"/>
              <a:t> </a:t>
            </a:r>
            <a:r>
              <a:rPr lang="ru-RU" dirty="0" err="1"/>
              <a:t>көрсету</a:t>
            </a:r>
            <a:r>
              <a:rPr lang="ru-RU" dirty="0"/>
              <a:t> </a:t>
            </a:r>
            <a:r>
              <a:rPr lang="ru-RU" dirty="0" err="1"/>
              <a:t>үдерістері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техникалық</a:t>
            </a:r>
            <a:r>
              <a:rPr lang="ru-RU" dirty="0"/>
              <a:t>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 smtClean="0"/>
              <a:t>жүргізу</a:t>
            </a:r>
            <a:endParaRPr lang="ru-RU" dirty="0" smtClean="0"/>
          </a:p>
          <a:p>
            <a:r>
              <a:rPr lang="ru-RU" dirty="0" err="1" smtClean="0"/>
              <a:t>Тікелей</a:t>
            </a:r>
            <a:r>
              <a:rPr lang="ru-RU" dirty="0" smtClean="0"/>
              <a:t> </a:t>
            </a:r>
            <a:r>
              <a:rPr lang="ru-RU" dirty="0" err="1" smtClean="0"/>
              <a:t>эфирлер</a:t>
            </a:r>
            <a:r>
              <a:rPr lang="ru-RU" dirty="0" smtClean="0"/>
              <a:t> </a:t>
            </a:r>
            <a:r>
              <a:rPr lang="ru-RU" dirty="0" err="1" smtClean="0"/>
              <a:t>өткізу</a:t>
            </a:r>
            <a:endParaRPr lang="ru-RU" dirty="0" smtClean="0"/>
          </a:p>
          <a:p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қызметтер</a:t>
            </a:r>
            <a:r>
              <a:rPr lang="ru-RU" dirty="0"/>
              <a:t> </a:t>
            </a:r>
            <a:r>
              <a:rPr lang="ru-RU" dirty="0" err="1"/>
              <a:t>көрсету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ақпараттық-коммуникациялық</a:t>
            </a:r>
            <a:r>
              <a:rPr lang="ru-RU" dirty="0"/>
              <a:t> </a:t>
            </a:r>
            <a:r>
              <a:rPr lang="ru-RU" dirty="0" err="1"/>
              <a:t>инфрақұрылым</a:t>
            </a:r>
            <a:r>
              <a:rPr lang="ru-RU" dirty="0"/>
              <a:t> </a:t>
            </a:r>
            <a:r>
              <a:rPr lang="ru-RU" dirty="0" err="1"/>
              <a:t>объектілерін</a:t>
            </a:r>
            <a:r>
              <a:rPr lang="ru-RU" dirty="0"/>
              <a:t> </a:t>
            </a:r>
            <a:r>
              <a:rPr lang="ru-RU" dirty="0" err="1" smtClean="0"/>
              <a:t>жақсарту</a:t>
            </a:r>
            <a:r>
              <a:rPr lang="ru-RU" dirty="0"/>
              <a:t> (</a:t>
            </a:r>
            <a:r>
              <a:rPr lang="ru-RU" dirty="0" err="1"/>
              <a:t>моноблоктар</a:t>
            </a:r>
            <a:r>
              <a:rPr lang="ru-RU" dirty="0"/>
              <a:t> </a:t>
            </a:r>
            <a:r>
              <a:rPr lang="ru-RU" dirty="0" err="1"/>
              <a:t>сатып</a:t>
            </a:r>
            <a:r>
              <a:rPr lang="ru-RU" dirty="0"/>
              <a:t> </a:t>
            </a:r>
            <a:r>
              <a:rPr lang="ru-RU" dirty="0" err="1"/>
              <a:t>алынды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564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286</TotalTime>
  <Words>478</Words>
  <Application>Microsoft Office PowerPoint</Application>
  <PresentationFormat>Экран (4:3)</PresentationFormat>
  <Paragraphs>137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Ретро</vt:lpstr>
      <vt:lpstr>Степногорск қаласының жоғары колледжінде 2022 жылдың 9 айында мемлекеттік қызмет көрсетуді талдау.</vt:lpstr>
      <vt:lpstr>Көрсетілетін мемлекеттік қызметтердің тізбесі</vt:lpstr>
      <vt:lpstr>2022 жылы көрсетілген мемлекеттік қызметтердің саны</vt:lpstr>
      <vt:lpstr>2020 және 2021 жылдары көрсетілген мемлекеттік қызметтерді салыстырмалы талдау</vt:lpstr>
      <vt:lpstr>2022 жыл ішінде</vt:lpstr>
      <vt:lpstr>2022 жылға арналған жоспарлар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оказания государственных услуг в 2020 году</dc:title>
  <dc:creator>Пользователь Windows</dc:creator>
  <cp:lastModifiedBy>USER</cp:lastModifiedBy>
  <cp:revision>31</cp:revision>
  <cp:lastPrinted>2022-10-21T02:42:31Z</cp:lastPrinted>
  <dcterms:created xsi:type="dcterms:W3CDTF">2021-01-10T15:28:29Z</dcterms:created>
  <dcterms:modified xsi:type="dcterms:W3CDTF">2022-10-28T05:33:58Z</dcterms:modified>
</cp:coreProperties>
</file>