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</p:sldIdLst>
  <p:sldSz cx="12192000" cy="6858000"/>
  <p:notesSz cx="6858000" cy="9144000"/>
  <p:embeddedFontLst>
    <p:embeddedFont>
      <p:font typeface="Bauhaus 93" panose="04030905020B02020C02" pitchFamily="82" charset="0"/>
      <p:regular r:id="rId13"/>
    </p:embeddedFont>
    <p:embeddedFont>
      <p:font typeface="Arial Black" panose="020B0A04020102020204" pitchFamily="34" charset="0"/>
      <p:bold r:id="rId14"/>
    </p:embeddedFont>
    <p:embeddedFont>
      <p:font typeface="宋体" panose="02010600030101010101" pitchFamily="2" charset="-122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icrosoft JhengHei" panose="020B0604030504040204" pitchFamily="34" charset="-120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5488" autoAdjust="0"/>
  </p:normalViewPr>
  <p:slideViewPr>
    <p:cSldViewPr snapToGrid="0">
      <p:cViewPr varScale="1">
        <p:scale>
          <a:sx n="113" d="100"/>
          <a:sy n="113" d="100"/>
        </p:scale>
        <p:origin x="2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5D74-A285-47DF-9636-126780E17E97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7F667-B916-416D-B023-BD2407C73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6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E617-1852-4039-8A41-B4FBB6EED3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C2-33FF-4022-91B5-C13EC2E37E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6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E617-1852-4039-8A41-B4FBB6EED3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C2-33FF-4022-91B5-C13EC2E37E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E617-1852-4039-8A41-B4FBB6EED3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1DC2-33FF-4022-91B5-C13EC2E37E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E617-1852-4039-8A41-B4FBB6EED3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1DC2-33FF-4022-91B5-C13EC2E37E9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12322021" y="0"/>
            <a:ext cx="413057" cy="413057"/>
          </a:xfrm>
          <a:prstGeom prst="ellipse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2322021" y="575085"/>
            <a:ext cx="413057" cy="398582"/>
          </a:xfrm>
          <a:prstGeom prst="ellipse">
            <a:avLst/>
          </a:prstGeom>
          <a:solidFill>
            <a:srgbClr val="FFC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2322021" y="1135695"/>
            <a:ext cx="413057" cy="392442"/>
          </a:xfrm>
          <a:prstGeom prst="ellipse">
            <a:avLst/>
          </a:prstGeom>
          <a:solidFill>
            <a:schemeClr val="accent2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2322021" y="1690166"/>
            <a:ext cx="413057" cy="41305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2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2916" TargetMode="External"/><Relationship Id="rId2" Type="http://schemas.openxmlformats.org/officeDocument/2006/relationships/hyperlink" Target="https://dic.academic.ru/dic.nsf/ruwiki/10687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ic.academic.ru/dic.nsf/ruwiki/682435" TargetMode="External"/><Relationship Id="rId4" Type="http://schemas.openxmlformats.org/officeDocument/2006/relationships/hyperlink" Target="https://dic.academic.ru/dic.nsf/ruwiki/89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97_%D0%B3%D0%BE%D0%B4" TargetMode="External"/><Relationship Id="rId3" Type="http://schemas.openxmlformats.org/officeDocument/2006/relationships/hyperlink" Target="https://ru.wikipedia.org/wiki/%D0%A1%D0%BC%D0%BE%D1%82%D1%80%D0%BE%D0%B2%D0%B0%D1%8F_%D0%B1%D0%B0%D1%88%D0%BD%D1%8F" TargetMode="External"/><Relationship Id="rId7" Type="http://schemas.openxmlformats.org/officeDocument/2006/relationships/hyperlink" Target="https://ru.wikipedia.org/wiki/%D0%90%D0%BB%D0%BC%D0%B0-%D0%90%D1%82%D0%B0" TargetMode="External"/><Relationship Id="rId2" Type="http://schemas.openxmlformats.org/officeDocument/2006/relationships/hyperlink" Target="https://ru.wikipedia.org/wiki/%D0%9A%D0%B0%D0%B7%D0%B0%D1%8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5%D1%80%D0%B5%D0%BD%D0%BE%D1%81_%D1%81%D1%82%D0%BE%D0%BB%D0%B8%D1%86%D1%8B_%D0%9A%D0%B0%D0%B7%D0%B0%D1%85%D1%81%D1%82%D0%B0%D0%BD%D0%B0_%D0%B2_%D0%90%D0%BA%D0%BC%D0%BE%D0%BB%D1%83" TargetMode="External"/><Relationship Id="rId5" Type="http://schemas.openxmlformats.org/officeDocument/2006/relationships/hyperlink" Target="https://ru.wikipedia.org/wiki/%D0%9D%D1%83%D1%80-%D0%A1%D1%83%D0%BB%D1%82%D0%B0%D0%BD" TargetMode="External"/><Relationship Id="rId4" Type="http://schemas.openxmlformats.org/officeDocument/2006/relationships/hyperlink" Target="https://ru.wikipedia.org/wiki/%D0%9A%D0%B0%D0%B7%D0%B0%D1%85%D1%81%D1%82%D0%B0%D0%BD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1/1610931062_11-p-buryatskii-fon-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449318" y="2555414"/>
            <a:ext cx="9376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 </a:t>
            </a:r>
          </a:p>
          <a:p>
            <a:pPr algn="ctr"/>
            <a:r>
              <a:rPr lang="kk-KZ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 ОҚИҒАЛАРЫ 2022</a:t>
            </a:r>
          </a:p>
          <a:p>
            <a:pPr algn="ctr"/>
            <a:endParaRPr lang="ru-RU" altLang="zh-CN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СОБЫТИЯ 2022 ГОДА</a:t>
            </a:r>
          </a:p>
          <a:p>
            <a:pPr algn="ctr"/>
            <a:r>
              <a:rPr lang="ru-RU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</a:t>
            </a:r>
          </a:p>
          <a:p>
            <a:pPr algn="ctr"/>
            <a:endParaRPr lang="ru-RU" altLang="zh-CN" sz="3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L 形 13"/>
          <p:cNvSpPr/>
          <p:nvPr/>
        </p:nvSpPr>
        <p:spPr>
          <a:xfrm flipV="1">
            <a:off x="1438136" y="2555414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6" name="L 形 13"/>
          <p:cNvSpPr/>
          <p:nvPr/>
        </p:nvSpPr>
        <p:spPr>
          <a:xfrm flipH="1">
            <a:off x="10237146" y="5074429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7" name="L 形 13"/>
          <p:cNvSpPr/>
          <p:nvPr/>
        </p:nvSpPr>
        <p:spPr>
          <a:xfrm>
            <a:off x="1449318" y="5110828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8" name="L 形 13"/>
          <p:cNvSpPr/>
          <p:nvPr/>
        </p:nvSpPr>
        <p:spPr>
          <a:xfrm flipH="1" flipV="1">
            <a:off x="10192638" y="2519015"/>
            <a:ext cx="600051" cy="597360"/>
          </a:xfrm>
          <a:custGeom>
            <a:avLst/>
            <a:gdLst>
              <a:gd name="connsiteX0" fmla="*/ 0 w 2819400"/>
              <a:gd name="connsiteY0" fmla="*/ 0 h 2819400"/>
              <a:gd name="connsiteX1" fmla="*/ 1409700 w 2819400"/>
              <a:gd name="connsiteY1" fmla="*/ 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1409700 w 2819400"/>
              <a:gd name="connsiteY2" fmla="*/ 14097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19400"/>
              <a:gd name="connsiteY0" fmla="*/ 0 h 2819400"/>
              <a:gd name="connsiteX1" fmla="*/ 723900 w 2819400"/>
              <a:gd name="connsiteY1" fmla="*/ 12700 h 2819400"/>
              <a:gd name="connsiteX2" fmla="*/ 723900 w 2819400"/>
              <a:gd name="connsiteY2" fmla="*/ 2146300 h 2819400"/>
              <a:gd name="connsiteX3" fmla="*/ 2819400 w 2819400"/>
              <a:gd name="connsiteY3" fmla="*/ 1409700 h 2819400"/>
              <a:gd name="connsiteX4" fmla="*/ 2819400 w 2819400"/>
              <a:gd name="connsiteY4" fmla="*/ 2819400 h 2819400"/>
              <a:gd name="connsiteX5" fmla="*/ 0 w 2819400"/>
              <a:gd name="connsiteY5" fmla="*/ 2819400 h 2819400"/>
              <a:gd name="connsiteX6" fmla="*/ 0 w 2819400"/>
              <a:gd name="connsiteY6" fmla="*/ 0 h 2819400"/>
              <a:gd name="connsiteX0" fmla="*/ 0 w 2832100"/>
              <a:gd name="connsiteY0" fmla="*/ 0 h 2819400"/>
              <a:gd name="connsiteX1" fmla="*/ 723900 w 2832100"/>
              <a:gd name="connsiteY1" fmla="*/ 12700 h 2819400"/>
              <a:gd name="connsiteX2" fmla="*/ 723900 w 2832100"/>
              <a:gd name="connsiteY2" fmla="*/ 2146300 h 2819400"/>
              <a:gd name="connsiteX3" fmla="*/ 2832100 w 2832100"/>
              <a:gd name="connsiteY3" fmla="*/ 2146300 h 2819400"/>
              <a:gd name="connsiteX4" fmla="*/ 2819400 w 2832100"/>
              <a:gd name="connsiteY4" fmla="*/ 2819400 h 2819400"/>
              <a:gd name="connsiteX5" fmla="*/ 0 w 2832100"/>
              <a:gd name="connsiteY5" fmla="*/ 2819400 h 2819400"/>
              <a:gd name="connsiteX6" fmla="*/ 0 w 2832100"/>
              <a:gd name="connsiteY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2100" h="2819400">
                <a:moveTo>
                  <a:pt x="0" y="0"/>
                </a:moveTo>
                <a:lnTo>
                  <a:pt x="723900" y="12700"/>
                </a:lnTo>
                <a:lnTo>
                  <a:pt x="723900" y="2146300"/>
                </a:lnTo>
                <a:lnTo>
                  <a:pt x="2832100" y="2146300"/>
                </a:lnTo>
                <a:lnTo>
                  <a:pt x="2819400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53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7129" y="240043"/>
            <a:ext cx="911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Основными событиями 2022 года в Республике Казахстан стали памятные даты, связанные с историей,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искусством,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литературоведением, образованием.</a:t>
            </a:r>
            <a:endParaRPr lang="zh-CN" altLang="en-US" sz="2400" dirty="0">
              <a:solidFill>
                <a:srgbClr val="719757"/>
              </a:solidFill>
              <a:latin typeface="Bauhaus 93" panose="04030905020B02020C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235592" y="5457660"/>
            <a:ext cx="590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100 лет со дня рождения</a:t>
            </a:r>
          </a:p>
          <a:p>
            <a:pPr algn="ctr"/>
            <a:r>
              <a:rPr lang="ru-RU" altLang="zh-CN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Розы </a:t>
            </a:r>
            <a:r>
              <a:rPr lang="ru-RU" altLang="zh-CN" sz="32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Баглановой</a:t>
            </a:r>
            <a:endParaRPr lang="zh-CN" altLang="en-US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5539623" y="2000597"/>
            <a:ext cx="6423777" cy="3130203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5582563" y="2000597"/>
            <a:ext cx="63808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Многие знают Розу </a:t>
            </a:r>
            <a:r>
              <a:rPr lang="ru-RU" dirty="0" err="1" smtClean="0">
                <a:solidFill>
                  <a:schemeClr val="bg1"/>
                </a:solidFill>
              </a:rPr>
              <a:t>Багланову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как казахскую оперную и эстрадную певицу, Народную артистку </a:t>
            </a:r>
            <a:r>
              <a:rPr lang="ru-RU" dirty="0" err="1">
                <a:solidFill>
                  <a:schemeClr val="bg1"/>
                </a:solidFill>
              </a:rPr>
              <a:t>КазССР</a:t>
            </a:r>
            <a:r>
              <a:rPr lang="ru-RU" dirty="0">
                <a:solidFill>
                  <a:schemeClr val="bg1"/>
                </a:solidFill>
              </a:rPr>
              <a:t>, а позже – всего СССР и независимого Казахстана. Между тем, ее имя было известно далеко за пределами страны, а некоторые и вовсе называют ее основательницей и родоначальницей эстрадного песенного искусства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Своим талантом и выдающимся исполнительским мастерством она заслужила особое уважение и любовь не только своего народа, но и всего мира. Она вдохновляла воинов на подвиги в годы Великой Отечественной войны и восхищала слушателей в послевоенный период.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tirshilik-tynysy.kz/uploads/posts/2021-05/1620987294_r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17" y="2000597"/>
            <a:ext cx="2514996" cy="3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03067" y="217155"/>
            <a:ext cx="911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Основными событиями 2022 года в Республике Казахстан стали памятные даты, связанные с историей, искусством, литературоведением,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образованием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719757"/>
              </a:solidFill>
              <a:latin typeface="Bauhaus 93" panose="04030905020B02020C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3370" y="5087373"/>
            <a:ext cx="22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2022 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ГОД -</a:t>
            </a:r>
            <a:endParaRPr lang="ru-RU" altLang="zh-CN" sz="2000" b="1" spc="100" dirty="0" smtClean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ГОД ДЕТЕЙ В КАЗАХСТАНЕ</a:t>
            </a:r>
            <a:endParaRPr lang="zh-CN" altLang="en-US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09974" y="3454356"/>
            <a:ext cx="101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8292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Picture 2" descr="https://im0-tub-kz.yandex.net/i?id=7bcd952ff2d1c0bb96afda7054567b1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5" y="2261635"/>
            <a:ext cx="2427925" cy="25531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15"/>
          <p:cNvSpPr/>
          <p:nvPr/>
        </p:nvSpPr>
        <p:spPr>
          <a:xfrm>
            <a:off x="3050359" y="3182057"/>
            <a:ext cx="7498606" cy="2880756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4" descr="https://static.zakon.kz/uploads/posts/2019-06/pic_690/2019060114073547332_c68e7911ee2d559bee697a6c059e09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12" y="2076111"/>
            <a:ext cx="3932250" cy="22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5"/>
          <p:cNvSpPr txBox="1"/>
          <p:nvPr/>
        </p:nvSpPr>
        <p:spPr>
          <a:xfrm>
            <a:off x="3050359" y="3182057"/>
            <a:ext cx="7566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Президент Республики Казахстан – </a:t>
            </a:r>
          </a:p>
          <a:p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Касым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 </a:t>
            </a:r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Жомарт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Токаев </a:t>
            </a:r>
            <a:r>
              <a:rPr lang="ru-RU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объявил 2022 </a:t>
            </a:r>
          </a:p>
          <a:p>
            <a:r>
              <a:rPr lang="ru-RU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год – Годом Детей в Казахстане. </a:t>
            </a:r>
            <a:r>
              <a:rPr lang="ru-RU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Особое </a:t>
            </a:r>
            <a:endParaRPr lang="ru-RU" altLang="zh-CN" sz="2000" dirty="0" smtClean="0">
              <a:solidFill>
                <a:prstClr val="white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внимание </a:t>
            </a:r>
            <a:r>
              <a:rPr lang="ru-RU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нужно уделить детям. Их </a:t>
            </a:r>
            <a:endParaRPr lang="ru-RU" altLang="zh-CN" sz="2000" dirty="0" smtClean="0">
              <a:solidFill>
                <a:prstClr val="white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благополучие </a:t>
            </a:r>
            <a:r>
              <a:rPr lang="ru-RU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надежная гарантия успешного будущего нашего </a:t>
            </a:r>
            <a:r>
              <a:rPr lang="ru-RU" altLang="zh-CN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государства. Речь </a:t>
            </a:r>
            <a:r>
              <a:rPr lang="ru-RU" altLang="zh-CN" sz="2000" dirty="0">
                <a:solidFill>
                  <a:prstClr val="white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идет не о лозунгах и праздничных мероприятиях, но прежде всего, о конкретных мерах со стороны властных органов в области здравоохранения, образования, социального обеспечения с целью защиты детства. </a:t>
            </a:r>
            <a:endParaRPr lang="zh-CN" altLang="en-US" sz="2000" dirty="0">
              <a:solidFill>
                <a:prstClr val="white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1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89619" y="230316"/>
            <a:ext cx="9116869" cy="1569660"/>
            <a:chOff x="1027978" y="422694"/>
            <a:chExt cx="9116869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1027978" y="422694"/>
              <a:ext cx="911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Основными событиями 2022 года в Республике Казахстан стали памятные даты, связанные с </a:t>
              </a:r>
              <a:r>
                <a:rPr lang="ru-RU" sz="2400" b="1" u="sng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историей</a:t>
              </a:r>
              <a:r>
                <a:rPr lang="ru-RU" sz="24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, искусством, литературоведением, образованием.</a:t>
              </a:r>
              <a:endParaRPr lang="zh-CN" altLang="en-US" sz="2400" dirty="0">
                <a:solidFill>
                  <a:srgbClr val="719757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41537" y="783510"/>
              <a:ext cx="2849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rgbClr val="71975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287379" y="5004707"/>
            <a:ext cx="59046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100 лет 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со дня рождения </a:t>
            </a:r>
          </a:p>
          <a:p>
            <a:pPr algn="ctr"/>
            <a:r>
              <a:rPr lang="ru-RU" altLang="zh-CN" sz="2000" b="1" spc="100" dirty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ародных 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героев Казахстана -</a:t>
            </a:r>
            <a:endParaRPr lang="ru-RU" altLang="zh-CN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ru-RU" altLang="zh-CN" sz="20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Маншук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20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Маметовой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ru-RU" altLang="zh-CN" sz="20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Талгата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20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Бегельдинова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ru-RU" altLang="zh-CN" sz="20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Хиуаз</a:t>
            </a:r>
            <a:r>
              <a:rPr lang="ru-RU" altLang="zh-CN" sz="20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20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Доспановой</a:t>
            </a:r>
            <a:endParaRPr lang="zh-CN" altLang="en-US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186957" y="2013074"/>
            <a:ext cx="5861097" cy="4667358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74" name="Picture 2" descr="https://esquire.kz/wp-content/uploads/2018/04/%D0%BC%D0%B0%D0%BC%D0%B5%D1%82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79" y="2465160"/>
            <a:ext cx="1564431" cy="20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agjan.kz/wp-content/uploads/2018/11/t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76" y="2278434"/>
            <a:ext cx="1595112" cy="232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get-zen_doc/1779163/pub_610bcf0f982de42534b9f340_610c01aeb8d45479d431375d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12" y="2013074"/>
            <a:ext cx="1782060" cy="271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5"/>
          <p:cNvSpPr txBox="1"/>
          <p:nvPr/>
        </p:nvSpPr>
        <p:spPr>
          <a:xfrm>
            <a:off x="231895" y="2066129"/>
            <a:ext cx="57752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100 лет со дня рождения исполнилось известным казахстанским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Народным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героям.                   </a:t>
            </a:r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Маншук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Маметова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(1922-1943) 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пулемётчица, 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старший сержант, первая казахская женщина, которой было присвоено звание Герой Советского Союза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endParaRPr lang="ru-RU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Талгат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Бегельдинов</a:t>
            </a:r>
            <a:r>
              <a:rPr lang="ru-RU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(1922-2014)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-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лётчик-штурмовик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дважды Герой Советского Союза, участник Парада Победы на Красной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площади, 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генерал-майор авиации Казахстана.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ru-RU" altLang="zh-CN" sz="20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Хиуаз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Доспанова</a:t>
            </a:r>
            <a:r>
              <a:rPr lang="ru-RU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(1922-2008) 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- Советская лётчица Великой Отечественной войны,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штурман-стрелок, 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ародный </a:t>
            </a:r>
            <a:r>
              <a:rPr lang="ru-RU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Герой Казахстана.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9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7129" y="240043"/>
            <a:ext cx="911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Основными событиями 2022 года в Республике Казахстан стали памятные даты, связанные с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историей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искусством, литературоведением, образованием.</a:t>
            </a:r>
            <a:endParaRPr lang="zh-CN" altLang="en-US" sz="2400" dirty="0">
              <a:solidFill>
                <a:srgbClr val="719757"/>
              </a:solidFill>
              <a:latin typeface="Bauhaus 93" panose="04030905020B02020C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235592" y="5457660"/>
            <a:ext cx="590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330 лет </a:t>
            </a:r>
          </a:p>
          <a:p>
            <a:pPr algn="ctr"/>
            <a:r>
              <a:rPr lang="ru-RU" altLang="zh-CN" sz="32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Кабанбай</a:t>
            </a:r>
            <a:r>
              <a:rPr lang="ru-RU" altLang="zh-CN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батыру</a:t>
            </a:r>
            <a:endParaRPr lang="zh-CN" altLang="en-US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5539623" y="2000597"/>
            <a:ext cx="5861097" cy="4667358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5582563" y="2000597"/>
            <a:ext cx="57752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полководец, легендарный казахский батыр. Один из организаторов национально-освободительной борьбы казахов 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джунгарскими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завоевателями, полководец 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поединщик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Провел 103 поединка с вражескими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поединщиками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всех одержал блестящие победы.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востоковед и историк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Машхур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Жүсип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Копейулы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говорил: «У казахов не было батыра как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Каракерей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Кабанбай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Кабанбай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-батыр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из ветви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Байжигит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рода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Каракерей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племени [КЕРЕЙ]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звания «Хан батыры». Занимался миротворческой миссией, вершил суд в обществе степняков. 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Кабанбай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-батыре были сочинены исторические эпосы «Ер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Кабанбай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Кисса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Кабанбай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900igr.net/up/datai/109178/0012-01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00" y="2065838"/>
            <a:ext cx="2227620" cy="3326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037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99752" y="244276"/>
            <a:ext cx="911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Основными событиями 2022 года в Республике Казахстан стали памятные даты, связанные с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историей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искусством, литературоведением, образованием.</a:t>
            </a:r>
            <a:endParaRPr lang="zh-CN" altLang="en-US" sz="2400" dirty="0">
              <a:solidFill>
                <a:srgbClr val="719757"/>
              </a:solidFill>
              <a:latin typeface="Bauhaus 93" panose="04030905020B02020C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87379" y="5004707"/>
            <a:ext cx="5904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30-летие</a:t>
            </a:r>
            <a:endParaRPr lang="ru-RU" altLang="zh-CN" sz="2400" b="1" spc="100" dirty="0" smtClean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Государственных символов</a:t>
            </a:r>
          </a:p>
          <a:p>
            <a:pPr algn="ctr"/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Независимого Казахстана</a:t>
            </a:r>
          </a:p>
          <a:p>
            <a:pPr algn="ctr"/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(1992 год)</a:t>
            </a:r>
            <a:endParaRPr lang="zh-CN" altLang="en-US" sz="16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186957" y="2013074"/>
            <a:ext cx="6687058" cy="4844926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231895" y="2053605"/>
            <a:ext cx="67423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Флаг</a:t>
            </a:r>
            <a:r>
              <a:rPr lang="ru-RU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–представляет собой прямоугольное полотнище небесно-голубого цвета с изображением в центре солнца с лучами, под которым – парящий орел (беркут). У древка – вертикальная полоса с национальным орнаментом. </a:t>
            </a:r>
          </a:p>
          <a:p>
            <a:endParaRPr lang="ru-RU" altLang="zh-CN" dirty="0" smtClean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Герб</a:t>
            </a:r>
            <a:r>
              <a:rPr lang="ru-RU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 один из главных символов государства. Термин «герб» происходит от немецкого слова «</a:t>
            </a:r>
            <a:r>
              <a:rPr lang="ru-RU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erbe</a:t>
            </a:r>
            <a:r>
              <a:rPr lang="ru-RU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» (наследство) и означает наследственный отличительный знак – сочетание фигур и предметов, которым придается символическое значение. </a:t>
            </a:r>
          </a:p>
          <a:p>
            <a:endParaRPr lang="ru-RU" altLang="zh-CN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Гимн</a:t>
            </a:r>
            <a:r>
              <a:rPr lang="ru-RU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 это один из главных символом государства. Сам термин «гимн» происходит от греческого слова «</a:t>
            </a:r>
            <a:r>
              <a:rPr lang="ru-RU" altLang="zh-CN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gimneo</a:t>
            </a:r>
            <a:r>
              <a:rPr lang="ru-RU" altLang="zh-CN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» и означает «торжественная песня». Гимн выступает в качестве важной звуковой символики, имеющей ключевое значение для эффективной социально-политической консолидации и этнокультурной идентификации граждан страны.</a:t>
            </a:r>
          </a:p>
          <a:p>
            <a:endParaRPr lang="ru-RU" altLang="zh-CN" dirty="0" smtClean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tengrinews.kz/userdata/news/2015/news_275736/thumb_b/photo_159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09" y="2104976"/>
            <a:ext cx="3993359" cy="27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9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74352" y="271167"/>
            <a:ext cx="9116869" cy="1569660"/>
            <a:chOff x="1027978" y="422694"/>
            <a:chExt cx="9116869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1027978" y="422694"/>
              <a:ext cx="911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Основными событиями 2022 года в Республике Казахстан стали памятные даты, связанные с </a:t>
              </a:r>
              <a:r>
                <a:rPr lang="ru-RU" sz="2400" b="1" u="sng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историей</a:t>
              </a:r>
              <a:r>
                <a:rPr lang="ru-RU" sz="24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, искусством, литературоведением, образованием.</a:t>
              </a:r>
              <a:endParaRPr lang="zh-CN" altLang="en-US" sz="2400" dirty="0">
                <a:solidFill>
                  <a:srgbClr val="719757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41537" y="783510"/>
              <a:ext cx="2849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rgbClr val="71975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-156719" y="5395411"/>
            <a:ext cx="590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30 лет</a:t>
            </a:r>
          </a:p>
          <a:p>
            <a:pPr algn="ctr"/>
            <a:r>
              <a:rPr lang="ru-RU" altLang="zh-CN" sz="2400" b="1" spc="100" dirty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</a:t>
            </a:r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 дня образования</a:t>
            </a:r>
          </a:p>
          <a:p>
            <a:pPr algn="ctr"/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Вооруженных сил Казахстана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5188551" y="2000597"/>
            <a:ext cx="6298633" cy="4667358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5220060" y="2082177"/>
            <a:ext cx="6123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Военная организация Республики Казахстан для защиты независимости государства от возможных внешних оппонентов Казахстан - член Организации Договора о коллективной безопасности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</a:rPr>
              <a:t>оружённые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cилы</a:t>
            </a:r>
            <a:r>
              <a:rPr lang="ru-RU" b="1" dirty="0">
                <a:solidFill>
                  <a:schemeClr val="bg1"/>
                </a:solidFill>
              </a:rPr>
              <a:t> Республики Казахстан (ВС РК)</a:t>
            </a:r>
            <a:r>
              <a:rPr lang="ru-RU" dirty="0">
                <a:solidFill>
                  <a:schemeClr val="bg1"/>
                </a:solidFill>
              </a:rPr>
              <a:t> были </a:t>
            </a:r>
            <a:r>
              <a:rPr lang="ru-RU" dirty="0" smtClean="0">
                <a:solidFill>
                  <a:schemeClr val="bg1"/>
                </a:solidFill>
              </a:rPr>
              <a:t>                  созданы</a:t>
            </a:r>
            <a:r>
              <a:rPr lang="ru-RU" dirty="0">
                <a:solidFill>
                  <a:schemeClr val="bg1"/>
                </a:solidFill>
              </a:rPr>
              <a:t> указом президента Республики Казахстан </a:t>
            </a:r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ru-RU" u="sng" dirty="0" smtClean="0">
                <a:solidFill>
                  <a:srgbClr val="FF0000"/>
                </a:solidFill>
                <a:hlinkClick r:id="rId2"/>
              </a:rPr>
              <a:t>Нурсултана</a:t>
            </a:r>
            <a:r>
              <a:rPr lang="ru-RU" u="sng" dirty="0">
                <a:solidFill>
                  <a:srgbClr val="FF0000"/>
                </a:solidFill>
                <a:hlinkClick r:id="rId2"/>
              </a:rPr>
              <a:t> </a:t>
            </a:r>
            <a:r>
              <a:rPr lang="ru-RU" u="sng" dirty="0" smtClean="0">
                <a:solidFill>
                  <a:srgbClr val="FF0000"/>
                </a:solidFill>
                <a:hlinkClick r:id="rId2"/>
              </a:rPr>
              <a:t>   Назарбаева</a:t>
            </a:r>
            <a:r>
              <a:rPr lang="ru-RU" u="sng" dirty="0">
                <a:solidFill>
                  <a:srgbClr val="FF0000"/>
                </a:solidFill>
              </a:rPr>
              <a:t> </a:t>
            </a:r>
            <a:r>
              <a:rPr lang="ru-RU" u="sng" dirty="0">
                <a:solidFill>
                  <a:srgbClr val="FF0000"/>
                </a:solidFill>
                <a:hlinkClick r:id="rId3"/>
              </a:rPr>
              <a:t>7 мая</a:t>
            </a:r>
            <a:r>
              <a:rPr lang="ru-RU" u="sng" dirty="0">
                <a:solidFill>
                  <a:srgbClr val="FF0000"/>
                </a:solidFill>
              </a:rPr>
              <a:t> </a:t>
            </a:r>
            <a:r>
              <a:rPr lang="ru-RU" u="sng" dirty="0">
                <a:solidFill>
                  <a:srgbClr val="FF0000"/>
                </a:solidFill>
                <a:hlinkClick r:id="rId4"/>
              </a:rPr>
              <a:t>1992 года</a:t>
            </a:r>
            <a:r>
              <a:rPr lang="ru-RU" u="sng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В настоящее </a:t>
            </a:r>
            <a:r>
              <a:rPr lang="ru-RU" dirty="0" smtClean="0">
                <a:solidFill>
                  <a:schemeClr val="bg1"/>
                </a:solidFill>
              </a:rPr>
              <a:t>        время</a:t>
            </a:r>
            <a:r>
              <a:rPr lang="ru-RU" dirty="0">
                <a:solidFill>
                  <a:schemeClr val="bg1"/>
                </a:solidFill>
              </a:rPr>
              <a:t> ВС РК переведены на </a:t>
            </a:r>
            <a:r>
              <a:rPr lang="ru-RU" dirty="0" err="1">
                <a:solidFill>
                  <a:schemeClr val="bg1"/>
                </a:solidFill>
              </a:rPr>
              <a:t>трёхвидовую</a:t>
            </a:r>
            <a:r>
              <a:rPr lang="ru-RU" dirty="0">
                <a:solidFill>
                  <a:schemeClr val="bg1"/>
                </a:solidFill>
              </a:rPr>
              <a:t> структуру: </a:t>
            </a:r>
            <a:r>
              <a:rPr lang="ru-RU" dirty="0" smtClean="0">
                <a:solidFill>
                  <a:schemeClr val="bg1"/>
                </a:solidFill>
              </a:rPr>
              <a:t>                 Сухопутные</a:t>
            </a:r>
            <a:r>
              <a:rPr lang="ru-RU" dirty="0">
                <a:solidFill>
                  <a:schemeClr val="bg1"/>
                </a:solidFill>
              </a:rPr>
              <a:t> войска, </a:t>
            </a:r>
            <a:r>
              <a:rPr lang="ru-RU" u="sng" dirty="0">
                <a:solidFill>
                  <a:schemeClr val="bg1"/>
                </a:solidFill>
                <a:hlinkClick r:id="rId5"/>
              </a:rPr>
              <a:t>Силы воздушной обороны</a:t>
            </a:r>
            <a:r>
              <a:rPr lang="ru-RU" dirty="0">
                <a:solidFill>
                  <a:schemeClr val="bg1"/>
                </a:solidFill>
              </a:rPr>
              <a:t> и Военно-морские силы</a:t>
            </a:r>
            <a:r>
              <a:rPr lang="ru-RU" dirty="0" smtClean="0">
                <a:solidFill>
                  <a:schemeClr val="bg1"/>
                </a:solidFill>
              </a:rPr>
              <a:t>.. </a:t>
            </a:r>
            <a:r>
              <a:rPr lang="ru-RU" dirty="0" smtClean="0">
                <a:solidFill>
                  <a:schemeClr val="bg1"/>
                </a:solidFill>
              </a:rPr>
              <a:t>Помимо</a:t>
            </a:r>
            <a:r>
              <a:rPr lang="ru-RU" dirty="0">
                <a:solidFill>
                  <a:schemeClr val="bg1"/>
                </a:solidFill>
              </a:rPr>
              <a:t> Вооружённых сил, военная организация 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Республики</a:t>
            </a:r>
            <a:r>
              <a:rPr lang="ru-RU" dirty="0">
                <a:solidFill>
                  <a:schemeClr val="bg1"/>
                </a:solidFill>
              </a:rPr>
              <a:t> Казахстан включает в себя другие войска </a:t>
            </a:r>
            <a:r>
              <a:rPr lang="ru-RU" dirty="0" smtClean="0">
                <a:solidFill>
                  <a:schemeClr val="bg1"/>
                </a:solidFill>
              </a:rPr>
              <a:t>и                            </a:t>
            </a:r>
            <a:r>
              <a:rPr lang="ru-RU" dirty="0">
                <a:solidFill>
                  <a:schemeClr val="bg1"/>
                </a:solidFill>
              </a:rPr>
              <a:t> воинские формирования, предназначенные для 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выполнения</a:t>
            </a:r>
            <a:r>
              <a:rPr lang="ru-RU" dirty="0">
                <a:solidFill>
                  <a:schemeClr val="bg1"/>
                </a:solidFill>
              </a:rPr>
              <a:t> задач военными </a:t>
            </a:r>
            <a:r>
              <a:rPr lang="ru-RU" dirty="0" smtClean="0">
                <a:solidFill>
                  <a:schemeClr val="bg1"/>
                </a:solidFill>
              </a:rPr>
              <a:t>методами.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d/de/Coat_of_arms_military-of-kazakhstan.svg/1200px-Coat_of_arms_military-of-kazakhsta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52" y="2148364"/>
            <a:ext cx="3099280" cy="309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7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99752" y="254731"/>
            <a:ext cx="9116869" cy="1569660"/>
            <a:chOff x="1027978" y="422694"/>
            <a:chExt cx="9116869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1027978" y="422694"/>
              <a:ext cx="911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Основными событиями 2022 года в Республике Казахстан стали памятные даты, связанные с </a:t>
              </a:r>
              <a:r>
                <a:rPr lang="ru-RU" sz="2400" b="1" u="sng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историей</a:t>
              </a:r>
              <a:r>
                <a:rPr lang="ru-RU" sz="2400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, искусством, литературоведением, образованием.</a:t>
              </a:r>
              <a:endParaRPr lang="zh-CN" altLang="en-US" sz="2400" dirty="0">
                <a:solidFill>
                  <a:srgbClr val="719757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41537" y="783510"/>
              <a:ext cx="2849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rgbClr val="71975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670894" y="5272809"/>
            <a:ext cx="590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spc="100" dirty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ru-RU" altLang="zh-CN" sz="24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0 лет</a:t>
            </a:r>
          </a:p>
          <a:p>
            <a:pPr algn="ctr"/>
            <a:r>
              <a:rPr lang="ru-RU" altLang="zh-CN" sz="2400" b="1" spc="100" dirty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</a:t>
            </a:r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о дня открытия монумента</a:t>
            </a:r>
          </a:p>
          <a:p>
            <a:pPr algn="ctr"/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«Астана-</a:t>
            </a:r>
            <a:r>
              <a:rPr lang="ru-RU" altLang="zh-CN" sz="24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Байтерек</a:t>
            </a:r>
            <a:r>
              <a:rPr lang="ru-RU" altLang="zh-CN" sz="24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418538" y="1992639"/>
            <a:ext cx="6655362" cy="4667358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482816" y="2000597"/>
            <a:ext cx="67026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Байтерек</a:t>
            </a:r>
            <a:r>
              <a:rPr lang="ru-RU" dirty="0">
                <a:solidFill>
                  <a:schemeClr val="bg1"/>
                </a:solidFill>
              </a:rPr>
              <a:t>» (полное название — «Астана-</a:t>
            </a:r>
            <a:r>
              <a:rPr lang="ru-RU" dirty="0" err="1">
                <a:solidFill>
                  <a:schemeClr val="bg1"/>
                </a:solidFill>
              </a:rPr>
              <a:t>Байтерек</a:t>
            </a:r>
            <a:r>
              <a:rPr lang="ru-RU" dirty="0">
                <a:solidFill>
                  <a:schemeClr val="bg1"/>
                </a:solidFill>
              </a:rPr>
              <a:t>»; </a:t>
            </a:r>
            <a:r>
              <a:rPr lang="ru-RU" dirty="0" err="1">
                <a:solidFill>
                  <a:schemeClr val="bg1"/>
                </a:solidFill>
                <a:hlinkClick r:id="rId2" tooltip="Казахский язык"/>
              </a:rPr>
              <a:t>каз</a:t>
            </a:r>
            <a:r>
              <a:rPr lang="ru-RU" dirty="0">
                <a:solidFill>
                  <a:schemeClr val="bg1"/>
                </a:solidFill>
                <a:hlinkClick r:id="rId2" tooltip="Казахский язык"/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Бәйтерек</a:t>
            </a:r>
            <a:r>
              <a:rPr lang="ru-RU" dirty="0">
                <a:solidFill>
                  <a:schemeClr val="bg1"/>
                </a:solidFill>
              </a:rPr>
              <a:t>) — монумент в немного изменённом виде "коробочки макового цветка" и как </a:t>
            </a:r>
            <a:r>
              <a:rPr lang="ru-RU" dirty="0">
                <a:solidFill>
                  <a:schemeClr val="bg1"/>
                </a:solidFill>
                <a:hlinkClick r:id="rId3" tooltip="Смотровая башня"/>
              </a:rPr>
              <a:t>смотровая башня</a:t>
            </a:r>
            <a:r>
              <a:rPr lang="ru-RU" dirty="0">
                <a:solidFill>
                  <a:schemeClr val="bg1"/>
                </a:solidFill>
              </a:rPr>
              <a:t> в столице </a:t>
            </a:r>
            <a:r>
              <a:rPr lang="ru-RU" dirty="0">
                <a:solidFill>
                  <a:schemeClr val="bg1"/>
                </a:solidFill>
                <a:hlinkClick r:id="rId4" tooltip="Казахстан"/>
              </a:rPr>
              <a:t>Казахстана</a:t>
            </a:r>
            <a:r>
              <a:rPr lang="ru-RU" dirty="0">
                <a:solidFill>
                  <a:schemeClr val="bg1"/>
                </a:solidFill>
              </a:rPr>
              <a:t> - </a:t>
            </a:r>
            <a:r>
              <a:rPr lang="ru-RU" dirty="0">
                <a:solidFill>
                  <a:schemeClr val="bg1"/>
                </a:solidFill>
                <a:hlinkClick r:id="rId5" tooltip="Нур-Султан"/>
              </a:rPr>
              <a:t>Астана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Монумент </a:t>
            </a:r>
            <a:r>
              <a:rPr lang="ru-RU" dirty="0">
                <a:solidFill>
                  <a:schemeClr val="bg1"/>
                </a:solidFill>
              </a:rPr>
              <a:t>был построен как символ </a:t>
            </a:r>
            <a:r>
              <a:rPr lang="ru-RU" dirty="0">
                <a:solidFill>
                  <a:schemeClr val="bg1"/>
                </a:solidFill>
                <a:hlinkClick r:id="rId6" tooltip="Перенос столицы Казахстана в Акмолу"/>
              </a:rPr>
              <a:t>переноса столицы</a:t>
            </a:r>
            <a:r>
              <a:rPr lang="ru-RU" dirty="0">
                <a:solidFill>
                  <a:schemeClr val="bg1"/>
                </a:solidFill>
              </a:rPr>
              <a:t> из </a:t>
            </a:r>
            <a:r>
              <a:rPr lang="ru-RU" dirty="0">
                <a:solidFill>
                  <a:schemeClr val="bg1"/>
                </a:solidFill>
                <a:hlinkClick r:id="rId7" tooltip="Алма-Ата"/>
              </a:rPr>
              <a:t>Алма-Аты</a:t>
            </a:r>
            <a:r>
              <a:rPr lang="ru-RU" dirty="0">
                <a:solidFill>
                  <a:schemeClr val="bg1"/>
                </a:solidFill>
              </a:rPr>
              <a:t> в </a:t>
            </a:r>
            <a:r>
              <a:rPr lang="ru-RU" dirty="0">
                <a:solidFill>
                  <a:schemeClr val="bg1"/>
                </a:solidFill>
                <a:hlinkClick r:id="rId5" tooltip="Нур-Султан"/>
              </a:rPr>
              <a:t>Акмолу</a:t>
            </a:r>
            <a:r>
              <a:rPr lang="ru-RU" dirty="0">
                <a:solidFill>
                  <a:schemeClr val="bg1"/>
                </a:solidFill>
              </a:rPr>
              <a:t> в </a:t>
            </a:r>
            <a:r>
              <a:rPr lang="ru-RU" dirty="0">
                <a:solidFill>
                  <a:schemeClr val="bg1"/>
                </a:solidFill>
                <a:hlinkClick r:id="rId8" tooltip="1997 год"/>
              </a:rPr>
              <a:t>1997 году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Значимость «</a:t>
            </a:r>
            <a:r>
              <a:rPr lang="ru-RU" dirty="0" err="1">
                <a:solidFill>
                  <a:schemeClr val="bg1"/>
                </a:solidFill>
              </a:rPr>
              <a:t>Байтерека</a:t>
            </a:r>
            <a:r>
              <a:rPr lang="ru-RU" dirty="0">
                <a:solidFill>
                  <a:schemeClr val="bg1"/>
                </a:solidFill>
              </a:rPr>
              <a:t>» как символа нового этапа в жизни казахского народа подчёркивается художественной композицией «</a:t>
            </a:r>
            <a:r>
              <a:rPr lang="ru-RU" dirty="0" err="1">
                <a:solidFill>
                  <a:schemeClr val="bg1"/>
                </a:solidFill>
              </a:rPr>
              <a:t>Аялы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алакан</a:t>
            </a:r>
            <a:r>
              <a:rPr lang="ru-RU" dirty="0">
                <a:solidFill>
                  <a:schemeClr val="bg1"/>
                </a:solidFill>
              </a:rPr>
              <a:t>» </a:t>
            </a:r>
            <a:r>
              <a:rPr lang="ru-RU" i="1" dirty="0">
                <a:solidFill>
                  <a:schemeClr val="bg1"/>
                </a:solidFill>
              </a:rPr>
              <a:t>(</a:t>
            </a:r>
            <a:r>
              <a:rPr lang="ru-RU" i="1" dirty="0" err="1">
                <a:solidFill>
                  <a:schemeClr val="bg1"/>
                </a:solidFill>
                <a:hlinkClick r:id="rId2" tooltip="Казахский язык"/>
              </a:rPr>
              <a:t>каз</a:t>
            </a:r>
            <a:r>
              <a:rPr lang="ru-RU" i="1" dirty="0">
                <a:solidFill>
                  <a:schemeClr val="bg1"/>
                </a:solidFill>
                <a:hlinkClick r:id="rId2" tooltip="Казахский язык"/>
              </a:rPr>
              <a:t>.</a:t>
            </a:r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Аялы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алақан</a:t>
            </a:r>
            <a:r>
              <a:rPr lang="ru-RU" i="1" dirty="0">
                <a:solidFill>
                  <a:schemeClr val="bg1"/>
                </a:solidFill>
              </a:rPr>
              <a:t> — «заботливые руки»)</a:t>
            </a:r>
            <a:r>
              <a:rPr lang="ru-RU" dirty="0">
                <a:solidFill>
                  <a:schemeClr val="bg1"/>
                </a:solidFill>
              </a:rPr>
              <a:t> с оттиском правой руки президента, расположенной на высоте 97 метров, что символизирует собой </a:t>
            </a:r>
            <a:r>
              <a:rPr lang="ru-RU" dirty="0">
                <a:solidFill>
                  <a:schemeClr val="bg1"/>
                </a:solidFill>
                <a:hlinkClick r:id="rId8" tooltip="1997 год"/>
              </a:rPr>
              <a:t>1997 год</a:t>
            </a:r>
            <a:r>
              <a:rPr lang="ru-RU" dirty="0">
                <a:solidFill>
                  <a:schemeClr val="bg1"/>
                </a:solidFill>
              </a:rPr>
              <a:t> — год провозглашения </a:t>
            </a:r>
            <a:r>
              <a:rPr lang="ru-RU" dirty="0">
                <a:solidFill>
                  <a:schemeClr val="bg1"/>
                </a:solidFill>
                <a:hlinkClick r:id="rId5" tooltip="Нур-Султан"/>
              </a:rPr>
              <a:t>Астаны</a:t>
            </a:r>
            <a:r>
              <a:rPr lang="ru-RU" dirty="0">
                <a:solidFill>
                  <a:schemeClr val="bg1"/>
                </a:solidFill>
              </a:rPr>
              <a:t> новой столицей государства и соответственно новую точку отсчёта в истории страны.</a:t>
            </a:r>
          </a:p>
          <a:p>
            <a:r>
              <a:rPr lang="ru-RU" dirty="0">
                <a:solidFill>
                  <a:schemeClr val="bg1"/>
                </a:solidFill>
              </a:rPr>
              <a:t>В центре установлен деревянный глобус с автографами представителей 17 религий мира, символизирующий единство всех </a:t>
            </a:r>
            <a:r>
              <a:rPr lang="ru-RU" dirty="0" smtClean="0">
                <a:solidFill>
                  <a:schemeClr val="bg1"/>
                </a:solidFill>
              </a:rPr>
              <a:t>религий.</a:t>
            </a:r>
            <a:endParaRPr lang="ru-RU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bs.twimg.com/media/DdI9nLbXkAAsEy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10" y="675837"/>
            <a:ext cx="4125789" cy="4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0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7129" y="240043"/>
            <a:ext cx="911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Основными событиями 2022 года в Республике Казахстан стали памятные даты, связанные с историей, искусством,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литературоведением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образованием.</a:t>
            </a:r>
            <a:endParaRPr lang="zh-CN" altLang="en-US" sz="2400" dirty="0">
              <a:solidFill>
                <a:srgbClr val="719757"/>
              </a:solidFill>
              <a:latin typeface="Bauhaus 93" panose="04030905020B02020C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-235592" y="5457660"/>
            <a:ext cx="590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150 лет со дня рождения</a:t>
            </a:r>
          </a:p>
          <a:p>
            <a:pPr algn="ctr"/>
            <a:r>
              <a:rPr lang="ru-RU" altLang="zh-CN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Ахмета </a:t>
            </a:r>
            <a:r>
              <a:rPr lang="ru-RU" altLang="zh-CN" sz="32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Байтурсынова</a:t>
            </a:r>
            <a:endParaRPr lang="zh-CN" altLang="en-US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490" y="3538234"/>
            <a:ext cx="103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Three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文本框 29"/>
          <p:cNvSpPr txBox="1"/>
          <p:nvPr/>
        </p:nvSpPr>
        <p:spPr>
          <a:xfrm>
            <a:off x="6874015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58067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文本框 29"/>
          <p:cNvSpPr txBox="1"/>
          <p:nvPr/>
        </p:nvSpPr>
        <p:spPr>
          <a:xfrm>
            <a:off x="9192491" y="3467172"/>
            <a:ext cx="113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1908</a:t>
            </a:r>
            <a:endParaRPr lang="zh-CN" altLang="en-US" sz="24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5539623" y="2000597"/>
            <a:ext cx="6423777" cy="4667358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5582563" y="2000597"/>
            <a:ext cx="6380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Ахмет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Байтурсынов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просветитель, биографии которого можно дать заголовок «Борьба против невежества и несправедливости». Он попал под каток репрессий в конце тридцатых годов XX века. </a:t>
            </a:r>
            <a:r>
              <a:rPr lang="ru-RU" dirty="0" smtClean="0">
                <a:solidFill>
                  <a:schemeClr val="bg1"/>
                </a:solidFill>
              </a:rPr>
              <a:t>Научная </a:t>
            </a:r>
            <a:r>
              <a:rPr lang="ru-RU" dirty="0">
                <a:solidFill>
                  <a:schemeClr val="bg1"/>
                </a:solidFill>
              </a:rPr>
              <a:t>деятельность </a:t>
            </a:r>
            <a:r>
              <a:rPr lang="ru-RU" dirty="0" err="1">
                <a:solidFill>
                  <a:schemeClr val="bg1"/>
                </a:solidFill>
              </a:rPr>
              <a:t>Байтурсынова</a:t>
            </a:r>
            <a:r>
              <a:rPr lang="ru-RU" dirty="0">
                <a:solidFill>
                  <a:schemeClr val="bg1"/>
                </a:solidFill>
              </a:rPr>
              <a:t> связана с оренбургским периодом его жизни. Ученый заинтересовался влиянием наследия Абая на культуру. Позже он стал главой Академического центра республики. Когда был создан первый в истории казахского народа государственный университет, он занял должность профессора филологии и начал работать над учебниками по родному языку. В дальнейшем он также обратился к вопросам теории литературы и литературной критики, результатом чего стало изданное в 1926-м году «Литературоведение». </a:t>
            </a:r>
            <a:r>
              <a:rPr lang="ru-RU" dirty="0" err="1">
                <a:solidFill>
                  <a:schemeClr val="bg1"/>
                </a:solidFill>
              </a:rPr>
              <a:t>Байтурсынов</a:t>
            </a:r>
            <a:r>
              <a:rPr lang="ru-RU" dirty="0">
                <a:solidFill>
                  <a:schemeClr val="bg1"/>
                </a:solidFill>
              </a:rPr>
              <a:t> значительно повлиял на развитие лингвистики и образования.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sun9-28.userapi.com/impf/ZnhXtvhdYsMSOU0SQvFAP21FRHV_BxuqFYTzPw/r1zoFwzR7vA.jpg?size=497x604&amp;quality=96&amp;sign=b0d47f1fef0b9b6cafce2370c9e708a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25" y="2024313"/>
            <a:ext cx="2754385" cy="3347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4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7129" y="240043"/>
            <a:ext cx="9116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Основными событиями 2022 года в Республике Казахстан стали памятные даты, связанные с историей, искусством,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литературоведением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образованием.</a:t>
            </a:r>
            <a:endParaRPr lang="zh-CN" altLang="en-US" sz="2400" dirty="0">
              <a:solidFill>
                <a:srgbClr val="719757"/>
              </a:solidFill>
              <a:latin typeface="Bauhaus 93" panose="04030905020B02020C02" pitchFamily="8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39638" y="5159396"/>
            <a:ext cx="590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b="1" spc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125 лет со дня рождения</a:t>
            </a:r>
          </a:p>
          <a:p>
            <a:pPr algn="ctr"/>
            <a:r>
              <a:rPr lang="ru-RU" altLang="zh-CN" sz="32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Мухтара</a:t>
            </a:r>
            <a:r>
              <a:rPr lang="ru-RU" altLang="zh-CN" sz="32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ru-RU" altLang="zh-CN" sz="3200" b="1" spc="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Ауэзова</a:t>
            </a:r>
            <a:endParaRPr lang="zh-CN" altLang="en-US" sz="2000" b="1" spc="100" dirty="0">
              <a:solidFill>
                <a:srgbClr val="00206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矩形 15"/>
          <p:cNvSpPr/>
          <p:nvPr/>
        </p:nvSpPr>
        <p:spPr>
          <a:xfrm>
            <a:off x="221259" y="2948184"/>
            <a:ext cx="6423777" cy="3093702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264199" y="2948184"/>
            <a:ext cx="6380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Мухтар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Ауэзов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Мұхтар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Әуезов</a:t>
            </a:r>
            <a:r>
              <a:rPr lang="ru-RU" dirty="0">
                <a:solidFill>
                  <a:schemeClr val="bg1"/>
                </a:solidFill>
              </a:rPr>
              <a:t>), жизнь и творчество которого неразрывно связаны с формированием казахской национальной литературы, прожил сложную, полную борьбы, жизнь. Узнайте биографию талантливого </a:t>
            </a:r>
            <a:r>
              <a:rPr lang="ru-RU" dirty="0" err="1">
                <a:solidFill>
                  <a:schemeClr val="bg1"/>
                </a:solidFill>
              </a:rPr>
              <a:t>казахстанца</a:t>
            </a:r>
            <a:r>
              <a:rPr lang="ru-RU" dirty="0">
                <a:solidFill>
                  <a:schemeClr val="bg1"/>
                </a:solidFill>
              </a:rPr>
              <a:t>, прочтите о творческом наследии, которое он оставил </a:t>
            </a:r>
            <a:r>
              <a:rPr lang="ru-RU" dirty="0" smtClean="0">
                <a:solidFill>
                  <a:schemeClr val="bg1"/>
                </a:solidFill>
              </a:rPr>
              <a:t>потомкам. </a:t>
            </a:r>
            <a:r>
              <a:rPr lang="ru-RU" dirty="0">
                <a:solidFill>
                  <a:schemeClr val="bg1"/>
                </a:solidFill>
              </a:rPr>
              <a:t>После освобождения </a:t>
            </a:r>
            <a:r>
              <a:rPr lang="ru-RU" dirty="0" err="1">
                <a:solidFill>
                  <a:schemeClr val="bg1"/>
                </a:solidFill>
              </a:rPr>
              <a:t>Мухтар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Ауэзов</a:t>
            </a:r>
            <a:r>
              <a:rPr lang="ru-RU" dirty="0">
                <a:solidFill>
                  <a:schemeClr val="bg1"/>
                </a:solidFill>
              </a:rPr>
              <a:t> преподавал, изучал наследие Абая. Результат трудов — сборник стихотворений. Готовил писатель и исследователь к выпуску научное издание трудов казахского философа и просветителя. Национальный театр с успехом ставил пьесы </a:t>
            </a:r>
            <a:r>
              <a:rPr lang="ru-RU" dirty="0" err="1">
                <a:solidFill>
                  <a:schemeClr val="bg1"/>
                </a:solidFill>
              </a:rPr>
              <a:t>Ауэзова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qazaqadebieti.kz/wp-content/uploads/2017/06/bf576a50466dbb8695d1fea7f4054b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25" y="2179658"/>
            <a:ext cx="2115446" cy="2815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35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暖森</Template>
  <TotalTime>798</TotalTime>
  <Words>899</Words>
  <Application>Microsoft Office PowerPoint</Application>
  <PresentationFormat>Широкоэкранный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Bauhaus 93</vt:lpstr>
      <vt:lpstr>Times New Roman</vt:lpstr>
      <vt:lpstr>Arial</vt:lpstr>
      <vt:lpstr>Arial Black</vt:lpstr>
      <vt:lpstr>宋体</vt:lpstr>
      <vt:lpstr>Calibri Light</vt:lpstr>
      <vt:lpstr>Calibri</vt:lpstr>
      <vt:lpstr>Microsoft JhengHei</vt:lpstr>
      <vt:lpstr>1_Office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Buffoon</dc:creator>
  <cp:lastModifiedBy>BilimBook</cp:lastModifiedBy>
  <cp:revision>61</cp:revision>
  <cp:lastPrinted>2021-09-27T08:06:53Z</cp:lastPrinted>
  <dcterms:created xsi:type="dcterms:W3CDTF">2015-10-30T15:23:54Z</dcterms:created>
  <dcterms:modified xsi:type="dcterms:W3CDTF">2022-02-02T03:17:16Z</dcterms:modified>
</cp:coreProperties>
</file>