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304" r:id="rId2"/>
    <p:sldId id="260" r:id="rId3"/>
    <p:sldId id="258" r:id="rId4"/>
    <p:sldId id="284" r:id="rId5"/>
    <p:sldId id="295" r:id="rId6"/>
    <p:sldId id="299" r:id="rId7"/>
    <p:sldId id="302" r:id="rId8"/>
    <p:sldId id="303" r:id="rId9"/>
    <p:sldId id="300" r:id="rId10"/>
    <p:sldId id="298" r:id="rId11"/>
    <p:sldId id="292" r:id="rId12"/>
    <p:sldId id="293" r:id="rId13"/>
  </p:sldIdLst>
  <p:sldSz cx="12192000" cy="6858000"/>
  <p:notesSz cx="6858000" cy="9144000"/>
  <p:embeddedFontLst>
    <p:embeddedFont>
      <p:font typeface="Bauhaus 93" panose="04030905020B02020C02" pitchFamily="82" charset="0"/>
      <p:regular r:id="rId15"/>
    </p:embeddedFont>
    <p:embeddedFont>
      <p:font typeface="Arial Black" panose="020B0A04020102020204" pitchFamily="34" charset="0"/>
      <p:bold r:id="rId16"/>
    </p:embeddedFont>
    <p:embeddedFont>
      <p:font typeface="宋体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icrosoft JhengHei" panose="020B0604030504040204" pitchFamily="34" charset="-120"/>
      <p:regular r:id="rId20"/>
      <p:bold r:id="rId21"/>
    </p:embeddedFont>
    <p:embeddedFont>
      <p:font typeface="Microsoft YaHei UI" panose="020B0503020204020204" pitchFamily="34" charset="-122"/>
      <p:regular r:id="rId22"/>
      <p:bold r:id="rId23"/>
    </p:embeddedFont>
    <p:embeddedFont>
      <p:font typeface="Malgun Gothic" panose="020B0503020000020004" pitchFamily="34" charset="-127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9063" autoAdjust="0"/>
  </p:normalViewPr>
  <p:slideViewPr>
    <p:cSldViewPr snapToGrid="0">
      <p:cViewPr varScale="1">
        <p:scale>
          <a:sx n="103" d="100"/>
          <a:sy n="103" d="100"/>
        </p:scale>
        <p:origin x="73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95D74-A285-47DF-9636-126780E17E97}" type="datetimeFigureOut">
              <a:rPr lang="zh-CN" altLang="en-US" smtClean="0"/>
              <a:pPr/>
              <a:t>2024/1/10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7F667-B916-416D-B023-BD2407C73C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6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7F667-B916-416D-B023-BD2407C73C2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1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7F667-B916-416D-B023-BD2407C73C2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5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617-1852-4039-8A41-B4FBB6EED3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1DC2-33FF-4022-91B5-C13EC2E37E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6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617-1852-4039-8A41-B4FBB6EED3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1DC2-33FF-4022-91B5-C13EC2E37E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4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E617-1852-4039-8A41-B4FBB6EED3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1DC2-33FF-4022-91B5-C13EC2E37E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5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3E617-1852-4039-8A41-B4FBB6EED3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1DC2-33FF-4022-91B5-C13EC2E37E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12322021" y="0"/>
            <a:ext cx="413057" cy="413057"/>
          </a:xfrm>
          <a:prstGeom prst="ellipse">
            <a:avLst/>
          </a:prstGeom>
          <a:solidFill>
            <a:schemeClr val="accent6">
              <a:lumMod val="7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2322021" y="575085"/>
            <a:ext cx="413057" cy="398582"/>
          </a:xfrm>
          <a:prstGeom prst="ellipse">
            <a:avLst/>
          </a:prstGeom>
          <a:solidFill>
            <a:srgbClr val="FFC00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2322021" y="1135695"/>
            <a:ext cx="413057" cy="392442"/>
          </a:xfrm>
          <a:prstGeom prst="ellipse">
            <a:avLst/>
          </a:prstGeom>
          <a:solidFill>
            <a:schemeClr val="accent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2322021" y="1690166"/>
            <a:ext cx="413057" cy="41305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hdphoto" Target="../media/hdphoto8.wdp"/><Relationship Id="rId7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kasipkor.kz/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jpg"/><Relationship Id="rId4" Type="http://schemas.openxmlformats.org/officeDocument/2006/relationships/hyperlink" Target="http://www.college.smartnation.kz/" TargetMode="Externa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323" y="1083633"/>
            <a:ext cx="4205547" cy="6074228"/>
          </a:xfrm>
        </p:spPr>
      </p:pic>
    </p:spTree>
    <p:extLst>
      <p:ext uri="{BB962C8B-B14F-4D97-AF65-F5344CB8AC3E}">
        <p14:creationId xmlns:p14="http://schemas.microsoft.com/office/powerpoint/2010/main" val="99210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3444788_17-p-fon-dlya-prezentatsii-pro-biblioteku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44"/>
            <a:ext cx="12192000" cy="69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6"/>
          <p:cNvSpPr/>
          <p:nvPr/>
        </p:nvSpPr>
        <p:spPr>
          <a:xfrm>
            <a:off x="3865418" y="2356084"/>
            <a:ext cx="4516582" cy="1967345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直角三角形 16"/>
          <p:cNvSpPr/>
          <p:nvPr/>
        </p:nvSpPr>
        <p:spPr>
          <a:xfrm flipH="1">
            <a:off x="7816521" y="3890091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37" name="文本框 7"/>
          <p:cNvSpPr txBox="1"/>
          <p:nvPr/>
        </p:nvSpPr>
        <p:spPr>
          <a:xfrm>
            <a:off x="4291853" y="2587536"/>
            <a:ext cx="37786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ПЕРСПЕКТИВЫ РОСТА И РАЗВИТИЯ БИБЛИОТЕКИ»                            </a:t>
            </a:r>
            <a:r>
              <a:rPr lang="ru-RU" altLang="zh-CN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202</a:t>
            </a:r>
            <a:r>
              <a:rPr lang="en-US" altLang="zh-CN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ru-RU" altLang="zh-CN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-202</a:t>
            </a:r>
            <a:r>
              <a:rPr lang="en-US" altLang="zh-CN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ru-RU" altLang="zh-CN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ГОДЫ </a:t>
            </a:r>
            <a:endParaRPr lang="zh-CN" alt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3" name="直角三角形 17"/>
          <p:cNvSpPr>
            <a:spLocks/>
          </p:cNvSpPr>
          <p:nvPr/>
        </p:nvSpPr>
        <p:spPr>
          <a:xfrm flipV="1">
            <a:off x="4001752" y="2587536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6" name="矩形 15"/>
          <p:cNvSpPr/>
          <p:nvPr/>
        </p:nvSpPr>
        <p:spPr>
          <a:xfrm>
            <a:off x="517035" y="472068"/>
            <a:ext cx="3581576" cy="1569015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文本框 15"/>
          <p:cNvSpPr txBox="1"/>
          <p:nvPr/>
        </p:nvSpPr>
        <p:spPr>
          <a:xfrm>
            <a:off x="517035" y="625138"/>
            <a:ext cx="3632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KZ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РАБОТА С  ЭЛЕКТРОННЫМИ ИНФОРМАЦИОННЫМИ РЕСУРСАМИ ПЛАТФОРМЫ </a:t>
            </a:r>
          </a:p>
          <a:p>
            <a:pPr algn="ctr"/>
            <a:r>
              <a:rPr lang="ru-KZ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НАО “ТАЛАП”</a:t>
            </a:r>
            <a:endParaRPr lang="zh-CN" altLang="en-US" sz="200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15"/>
          <p:cNvSpPr/>
          <p:nvPr/>
        </p:nvSpPr>
        <p:spPr>
          <a:xfrm>
            <a:off x="4234945" y="472068"/>
            <a:ext cx="3581576" cy="1569015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文本框 15"/>
          <p:cNvSpPr txBox="1"/>
          <p:nvPr/>
        </p:nvSpPr>
        <p:spPr>
          <a:xfrm>
            <a:off x="4255752" y="472068"/>
            <a:ext cx="3495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ПРИОБРЕТЕНИЕ </a:t>
            </a:r>
            <a:r>
              <a:rPr lang="ru-KZ" altLang="zh-CN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ХУДОЖЕСТВЕННОЙ ЛИТЕРАТУРЫ В РАМКАХ ПРОЕКТА “ЧИТАЮЩИЙ КОЛЛЕДЖ”. УВЕЛИЧЕНИЕ ФОНДА НА 50%</a:t>
            </a:r>
            <a:endParaRPr lang="zh-CN" altLang="en-US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" name="矩形 15"/>
          <p:cNvSpPr/>
          <p:nvPr/>
        </p:nvSpPr>
        <p:spPr>
          <a:xfrm>
            <a:off x="7952854" y="474035"/>
            <a:ext cx="3983059" cy="1567048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文本框 15"/>
          <p:cNvSpPr txBox="1"/>
          <p:nvPr/>
        </p:nvSpPr>
        <p:spPr>
          <a:xfrm>
            <a:off x="8128071" y="594855"/>
            <a:ext cx="3632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Развитие и поддержка престижа Чтения, читательской грамотности среди студентов, </a:t>
            </a:r>
            <a:r>
              <a:rPr lang="ru-RU" altLang="zh-CN" sz="2000" dirty="0" err="1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родителей,педагогов</a:t>
            </a:r>
            <a:endParaRPr lang="zh-CN" altLang="en-US" sz="200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15"/>
          <p:cNvSpPr/>
          <p:nvPr/>
        </p:nvSpPr>
        <p:spPr>
          <a:xfrm>
            <a:off x="420176" y="4554881"/>
            <a:ext cx="3581576" cy="1569015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文本框 15"/>
          <p:cNvSpPr txBox="1"/>
          <p:nvPr/>
        </p:nvSpPr>
        <p:spPr>
          <a:xfrm>
            <a:off x="394652" y="4677668"/>
            <a:ext cx="3632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ЦИФРОВИЗАЦИЯ БИБЛИОТЕКИ</a:t>
            </a:r>
          </a:p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С ДОСТУПОМ К ОНЛАЙН</a:t>
            </a:r>
          </a:p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ИНФОРМАЦИОННЫМ </a:t>
            </a:r>
          </a:p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РЕСУРСАМ</a:t>
            </a:r>
            <a:endParaRPr lang="zh-CN" altLang="en-US" sz="200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矩形 15"/>
          <p:cNvSpPr/>
          <p:nvPr/>
        </p:nvSpPr>
        <p:spPr>
          <a:xfrm>
            <a:off x="4260469" y="4539663"/>
            <a:ext cx="3581576" cy="1569015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5" name="文本框 15"/>
          <p:cNvSpPr txBox="1"/>
          <p:nvPr/>
        </p:nvSpPr>
        <p:spPr>
          <a:xfrm>
            <a:off x="4234945" y="4662450"/>
            <a:ext cx="363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ПРИОБРЕТЕНИЕ </a:t>
            </a:r>
            <a:r>
              <a:rPr lang="ru-KZ" altLang="zh-CN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УЧЕБНО-МЕТОДИЧЕСКОЙ ЛИТЕРАТУРЫ, ЭЛЕКТРОННЫХ ОБРАЗОВАТЕЛЬНЫХ РЕСУРСОВ</a:t>
            </a:r>
            <a:endParaRPr lang="zh-CN" altLang="en-US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矩形 15"/>
          <p:cNvSpPr/>
          <p:nvPr/>
        </p:nvSpPr>
        <p:spPr>
          <a:xfrm>
            <a:off x="7978378" y="4539663"/>
            <a:ext cx="3581576" cy="1569015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7" name="文本框 15"/>
          <p:cNvSpPr txBox="1"/>
          <p:nvPr/>
        </p:nvSpPr>
        <p:spPr>
          <a:xfrm>
            <a:off x="7952854" y="4662450"/>
            <a:ext cx="3632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ДОСТУП К ЭЛЕКТРОННЫМ БИБЛИОТЕКАМ КОЛЛЕДЖЕЙ  И ВУЗОВ РЕСПУБЛИКИ КАЗАХСТАН </a:t>
            </a:r>
            <a:endParaRPr lang="zh-CN" altLang="en-US" sz="200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22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2/1613444788_17-p-fon-dlya-prezentatsii-pro-biblioteku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48" y="1105866"/>
            <a:ext cx="12192000" cy="70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3166398" y="2484816"/>
            <a:ext cx="5859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«Независимо от того, насколько вы заняты, </a:t>
            </a:r>
            <a:r>
              <a:rPr lang="ru-KZ" altLang="zh-CN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ru-RU" altLang="zh-CN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ы </a:t>
            </a:r>
            <a:r>
              <a:rPr lang="ru-RU" altLang="zh-CN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должны найти время для чтения, или сдаться собственному невежеству» </a:t>
            </a:r>
            <a:endParaRPr lang="ru-KZ" altLang="zh-CN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KZ" altLang="zh-CN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altLang="zh-CN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(</a:t>
            </a:r>
            <a:r>
              <a:rPr lang="ru-RU" altLang="zh-CN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Конфуций)</a:t>
            </a:r>
            <a:endParaRPr lang="zh-CN" alt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L 形 13"/>
          <p:cNvSpPr/>
          <p:nvPr/>
        </p:nvSpPr>
        <p:spPr>
          <a:xfrm flipV="1">
            <a:off x="2866372" y="2015371"/>
            <a:ext cx="600051" cy="597360"/>
          </a:xfrm>
          <a:custGeom>
            <a:avLst/>
            <a:gdLst>
              <a:gd name="connsiteX0" fmla="*/ 0 w 2819400"/>
              <a:gd name="connsiteY0" fmla="*/ 0 h 2819400"/>
              <a:gd name="connsiteX1" fmla="*/ 1409700 w 2819400"/>
              <a:gd name="connsiteY1" fmla="*/ 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723900 w 2819400"/>
              <a:gd name="connsiteY2" fmla="*/ 21463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32100"/>
              <a:gd name="connsiteY0" fmla="*/ 0 h 2819400"/>
              <a:gd name="connsiteX1" fmla="*/ 723900 w 2832100"/>
              <a:gd name="connsiteY1" fmla="*/ 12700 h 2819400"/>
              <a:gd name="connsiteX2" fmla="*/ 723900 w 2832100"/>
              <a:gd name="connsiteY2" fmla="*/ 2146300 h 2819400"/>
              <a:gd name="connsiteX3" fmla="*/ 2832100 w 2832100"/>
              <a:gd name="connsiteY3" fmla="*/ 2146300 h 2819400"/>
              <a:gd name="connsiteX4" fmla="*/ 2819400 w 2832100"/>
              <a:gd name="connsiteY4" fmla="*/ 2819400 h 2819400"/>
              <a:gd name="connsiteX5" fmla="*/ 0 w 2832100"/>
              <a:gd name="connsiteY5" fmla="*/ 2819400 h 2819400"/>
              <a:gd name="connsiteX6" fmla="*/ 0 w 2832100"/>
              <a:gd name="connsiteY6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100" h="2819400">
                <a:moveTo>
                  <a:pt x="0" y="0"/>
                </a:moveTo>
                <a:lnTo>
                  <a:pt x="723900" y="12700"/>
                </a:lnTo>
                <a:lnTo>
                  <a:pt x="723900" y="2146300"/>
                </a:lnTo>
                <a:lnTo>
                  <a:pt x="2832100" y="2146300"/>
                </a:lnTo>
                <a:lnTo>
                  <a:pt x="2819400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6" name="L 形 13"/>
          <p:cNvSpPr/>
          <p:nvPr/>
        </p:nvSpPr>
        <p:spPr>
          <a:xfrm flipH="1">
            <a:off x="8725575" y="4329422"/>
            <a:ext cx="600051" cy="597360"/>
          </a:xfrm>
          <a:custGeom>
            <a:avLst/>
            <a:gdLst>
              <a:gd name="connsiteX0" fmla="*/ 0 w 2819400"/>
              <a:gd name="connsiteY0" fmla="*/ 0 h 2819400"/>
              <a:gd name="connsiteX1" fmla="*/ 1409700 w 2819400"/>
              <a:gd name="connsiteY1" fmla="*/ 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723900 w 2819400"/>
              <a:gd name="connsiteY2" fmla="*/ 21463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32100"/>
              <a:gd name="connsiteY0" fmla="*/ 0 h 2819400"/>
              <a:gd name="connsiteX1" fmla="*/ 723900 w 2832100"/>
              <a:gd name="connsiteY1" fmla="*/ 12700 h 2819400"/>
              <a:gd name="connsiteX2" fmla="*/ 723900 w 2832100"/>
              <a:gd name="connsiteY2" fmla="*/ 2146300 h 2819400"/>
              <a:gd name="connsiteX3" fmla="*/ 2832100 w 2832100"/>
              <a:gd name="connsiteY3" fmla="*/ 2146300 h 2819400"/>
              <a:gd name="connsiteX4" fmla="*/ 2819400 w 2832100"/>
              <a:gd name="connsiteY4" fmla="*/ 2819400 h 2819400"/>
              <a:gd name="connsiteX5" fmla="*/ 0 w 2832100"/>
              <a:gd name="connsiteY5" fmla="*/ 2819400 h 2819400"/>
              <a:gd name="connsiteX6" fmla="*/ 0 w 2832100"/>
              <a:gd name="connsiteY6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100" h="2819400">
                <a:moveTo>
                  <a:pt x="0" y="0"/>
                </a:moveTo>
                <a:lnTo>
                  <a:pt x="723900" y="12700"/>
                </a:lnTo>
                <a:lnTo>
                  <a:pt x="723900" y="2146300"/>
                </a:lnTo>
                <a:lnTo>
                  <a:pt x="2832100" y="2146300"/>
                </a:lnTo>
                <a:lnTo>
                  <a:pt x="2819400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7" name="L 形 13"/>
          <p:cNvSpPr/>
          <p:nvPr/>
        </p:nvSpPr>
        <p:spPr>
          <a:xfrm>
            <a:off x="2847159" y="4230971"/>
            <a:ext cx="600051" cy="597360"/>
          </a:xfrm>
          <a:custGeom>
            <a:avLst/>
            <a:gdLst>
              <a:gd name="connsiteX0" fmla="*/ 0 w 2819400"/>
              <a:gd name="connsiteY0" fmla="*/ 0 h 2819400"/>
              <a:gd name="connsiteX1" fmla="*/ 1409700 w 2819400"/>
              <a:gd name="connsiteY1" fmla="*/ 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723900 w 2819400"/>
              <a:gd name="connsiteY2" fmla="*/ 21463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32100"/>
              <a:gd name="connsiteY0" fmla="*/ 0 h 2819400"/>
              <a:gd name="connsiteX1" fmla="*/ 723900 w 2832100"/>
              <a:gd name="connsiteY1" fmla="*/ 12700 h 2819400"/>
              <a:gd name="connsiteX2" fmla="*/ 723900 w 2832100"/>
              <a:gd name="connsiteY2" fmla="*/ 2146300 h 2819400"/>
              <a:gd name="connsiteX3" fmla="*/ 2832100 w 2832100"/>
              <a:gd name="connsiteY3" fmla="*/ 2146300 h 2819400"/>
              <a:gd name="connsiteX4" fmla="*/ 2819400 w 2832100"/>
              <a:gd name="connsiteY4" fmla="*/ 2819400 h 2819400"/>
              <a:gd name="connsiteX5" fmla="*/ 0 w 2832100"/>
              <a:gd name="connsiteY5" fmla="*/ 2819400 h 2819400"/>
              <a:gd name="connsiteX6" fmla="*/ 0 w 2832100"/>
              <a:gd name="connsiteY6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100" h="2819400">
                <a:moveTo>
                  <a:pt x="0" y="0"/>
                </a:moveTo>
                <a:lnTo>
                  <a:pt x="723900" y="12700"/>
                </a:lnTo>
                <a:lnTo>
                  <a:pt x="723900" y="2146300"/>
                </a:lnTo>
                <a:lnTo>
                  <a:pt x="2832100" y="2146300"/>
                </a:lnTo>
                <a:lnTo>
                  <a:pt x="2819400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8" name="L 形 13"/>
          <p:cNvSpPr/>
          <p:nvPr/>
        </p:nvSpPr>
        <p:spPr>
          <a:xfrm flipH="1" flipV="1">
            <a:off x="8725576" y="2015371"/>
            <a:ext cx="600051" cy="597360"/>
          </a:xfrm>
          <a:custGeom>
            <a:avLst/>
            <a:gdLst>
              <a:gd name="connsiteX0" fmla="*/ 0 w 2819400"/>
              <a:gd name="connsiteY0" fmla="*/ 0 h 2819400"/>
              <a:gd name="connsiteX1" fmla="*/ 1409700 w 2819400"/>
              <a:gd name="connsiteY1" fmla="*/ 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1409700 w 2819400"/>
              <a:gd name="connsiteY2" fmla="*/ 14097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19400"/>
              <a:gd name="connsiteY0" fmla="*/ 0 h 2819400"/>
              <a:gd name="connsiteX1" fmla="*/ 723900 w 2819400"/>
              <a:gd name="connsiteY1" fmla="*/ 12700 h 2819400"/>
              <a:gd name="connsiteX2" fmla="*/ 723900 w 2819400"/>
              <a:gd name="connsiteY2" fmla="*/ 2146300 h 2819400"/>
              <a:gd name="connsiteX3" fmla="*/ 2819400 w 2819400"/>
              <a:gd name="connsiteY3" fmla="*/ 1409700 h 2819400"/>
              <a:gd name="connsiteX4" fmla="*/ 2819400 w 2819400"/>
              <a:gd name="connsiteY4" fmla="*/ 2819400 h 2819400"/>
              <a:gd name="connsiteX5" fmla="*/ 0 w 2819400"/>
              <a:gd name="connsiteY5" fmla="*/ 2819400 h 2819400"/>
              <a:gd name="connsiteX6" fmla="*/ 0 w 2819400"/>
              <a:gd name="connsiteY6" fmla="*/ 0 h 2819400"/>
              <a:gd name="connsiteX0" fmla="*/ 0 w 2832100"/>
              <a:gd name="connsiteY0" fmla="*/ 0 h 2819400"/>
              <a:gd name="connsiteX1" fmla="*/ 723900 w 2832100"/>
              <a:gd name="connsiteY1" fmla="*/ 12700 h 2819400"/>
              <a:gd name="connsiteX2" fmla="*/ 723900 w 2832100"/>
              <a:gd name="connsiteY2" fmla="*/ 2146300 h 2819400"/>
              <a:gd name="connsiteX3" fmla="*/ 2832100 w 2832100"/>
              <a:gd name="connsiteY3" fmla="*/ 2146300 h 2819400"/>
              <a:gd name="connsiteX4" fmla="*/ 2819400 w 2832100"/>
              <a:gd name="connsiteY4" fmla="*/ 2819400 h 2819400"/>
              <a:gd name="connsiteX5" fmla="*/ 0 w 2832100"/>
              <a:gd name="connsiteY5" fmla="*/ 2819400 h 2819400"/>
              <a:gd name="connsiteX6" fmla="*/ 0 w 2832100"/>
              <a:gd name="connsiteY6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100" h="2819400">
                <a:moveTo>
                  <a:pt x="0" y="0"/>
                </a:moveTo>
                <a:lnTo>
                  <a:pt x="723900" y="12700"/>
                </a:lnTo>
                <a:lnTo>
                  <a:pt x="723900" y="2146300"/>
                </a:lnTo>
                <a:lnTo>
                  <a:pt x="2832100" y="2146300"/>
                </a:lnTo>
                <a:lnTo>
                  <a:pt x="2819400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1325" cy="46524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4292" y="0"/>
            <a:ext cx="2976760" cy="4652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1486" y="4596508"/>
            <a:ext cx="2268473" cy="35211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80" y="1"/>
            <a:ext cx="2272204" cy="24848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1" y="3963483"/>
            <a:ext cx="2788651" cy="40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halatoff.kz/images/block-2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87" y="2295459"/>
            <a:ext cx="1774245" cy="17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7.pngegg.com/pngimages/216/642/png-clipart-book-computer-icons-paper-book-blue-a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99556" l="778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14" y="2202369"/>
            <a:ext cx="1928240" cy="19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565067" y="809564"/>
            <a:ext cx="9116869" cy="584775"/>
            <a:chOff x="1157514" y="741352"/>
            <a:chExt cx="9116869" cy="584775"/>
          </a:xfrm>
        </p:grpSpPr>
        <p:sp>
          <p:nvSpPr>
            <p:cNvPr id="4" name="文本框 3"/>
            <p:cNvSpPr txBox="1"/>
            <p:nvPr/>
          </p:nvSpPr>
          <p:spPr>
            <a:xfrm>
              <a:off x="1157514" y="741352"/>
              <a:ext cx="9116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200" dirty="0" smtClean="0">
                  <a:solidFill>
                    <a:schemeClr val="accent1">
                      <a:lumMod val="50000"/>
                    </a:schemeClr>
                  </a:solidFill>
                  <a:latin typeface="Bauhaus 93" panose="04030905020B02020C02" pitchFamily="82" charset="0"/>
                </a:rPr>
                <a:t>Мониторинг библиотечного фонда  </a:t>
              </a:r>
              <a:endParaRPr lang="zh-CN" altLang="en-US" sz="3200" dirty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141537" y="783510"/>
              <a:ext cx="2849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dirty="0">
                <a:solidFill>
                  <a:srgbClr val="7197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9" name="任意多边形 18"/>
          <p:cNvSpPr/>
          <p:nvPr/>
        </p:nvSpPr>
        <p:spPr>
          <a:xfrm>
            <a:off x="1826041" y="3406882"/>
            <a:ext cx="1711871" cy="664773"/>
          </a:xfrm>
          <a:custGeom>
            <a:avLst/>
            <a:gdLst>
              <a:gd name="connsiteX0" fmla="*/ 0 w 1711871"/>
              <a:gd name="connsiteY0" fmla="*/ 0 h 664773"/>
              <a:gd name="connsiteX1" fmla="*/ 1711871 w 1711871"/>
              <a:gd name="connsiteY1" fmla="*/ 0 h 664773"/>
              <a:gd name="connsiteX2" fmla="*/ 1673795 w 1711871"/>
              <a:gd name="connsiteY2" fmla="*/ 122659 h 664773"/>
              <a:gd name="connsiteX3" fmla="*/ 855935 w 1711871"/>
              <a:gd name="connsiteY3" fmla="*/ 664773 h 664773"/>
              <a:gd name="connsiteX4" fmla="*/ 38075 w 1711871"/>
              <a:gd name="connsiteY4" fmla="*/ 122659 h 6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871" h="664773">
                <a:moveTo>
                  <a:pt x="0" y="0"/>
                </a:moveTo>
                <a:lnTo>
                  <a:pt x="1711871" y="0"/>
                </a:lnTo>
                <a:lnTo>
                  <a:pt x="1673795" y="122659"/>
                </a:lnTo>
                <a:cubicBezTo>
                  <a:pt x="1539048" y="441237"/>
                  <a:pt x="1223597" y="664773"/>
                  <a:pt x="855935" y="664773"/>
                </a:cubicBezTo>
                <a:cubicBezTo>
                  <a:pt x="488274" y="664773"/>
                  <a:pt x="172822" y="441237"/>
                  <a:pt x="38075" y="12265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altLang="zh-CN" sz="2800" dirty="0" smtClean="0">
                <a:solidFill>
                  <a:prstClr val="white"/>
                </a:solidFill>
              </a:rPr>
              <a:t>70031/  70967</a:t>
            </a:r>
            <a:endParaRPr lang="zh-CN" altLang="en-US" sz="2800" dirty="0">
              <a:solidFill>
                <a:prstClr val="white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4120814" y="3406882"/>
            <a:ext cx="1711871" cy="664773"/>
          </a:xfrm>
          <a:custGeom>
            <a:avLst/>
            <a:gdLst>
              <a:gd name="connsiteX0" fmla="*/ 0 w 1711871"/>
              <a:gd name="connsiteY0" fmla="*/ 0 h 664773"/>
              <a:gd name="connsiteX1" fmla="*/ 1711871 w 1711871"/>
              <a:gd name="connsiteY1" fmla="*/ 0 h 664773"/>
              <a:gd name="connsiteX2" fmla="*/ 1673795 w 1711871"/>
              <a:gd name="connsiteY2" fmla="*/ 122659 h 664773"/>
              <a:gd name="connsiteX3" fmla="*/ 855935 w 1711871"/>
              <a:gd name="connsiteY3" fmla="*/ 664773 h 664773"/>
              <a:gd name="connsiteX4" fmla="*/ 38075 w 1711871"/>
              <a:gd name="connsiteY4" fmla="*/ 122659 h 6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871" h="664773">
                <a:moveTo>
                  <a:pt x="0" y="0"/>
                </a:moveTo>
                <a:lnTo>
                  <a:pt x="1711871" y="0"/>
                </a:lnTo>
                <a:lnTo>
                  <a:pt x="1673795" y="122659"/>
                </a:lnTo>
                <a:cubicBezTo>
                  <a:pt x="1539048" y="441237"/>
                  <a:pt x="1223597" y="664773"/>
                  <a:pt x="855935" y="664773"/>
                </a:cubicBezTo>
                <a:cubicBezTo>
                  <a:pt x="488274" y="664773"/>
                  <a:pt x="172822" y="441237"/>
                  <a:pt x="38075" y="12265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94659" y="4297520"/>
            <a:ext cx="2212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400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БИБЛИОТЕЧНЫЙ ФОНД / на 936 экз.</a:t>
            </a:r>
          </a:p>
          <a:p>
            <a:pPr algn="ctr"/>
            <a:r>
              <a:rPr lang="ru-RU" altLang="zh-CN" sz="1000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algun Gothic" panose="020B0503020000020004" pitchFamily="34" charset="-127"/>
              </a:rPr>
              <a:t>Списание на основании ГУ «Управление по государственным закупкам и коммунальной собственности </a:t>
            </a:r>
            <a:r>
              <a:rPr lang="ru-RU" altLang="zh-CN" sz="1000" b="1" spc="100" dirty="0" err="1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algun Gothic" panose="020B0503020000020004" pitchFamily="34" charset="-127"/>
              </a:rPr>
              <a:t>Акмолинской</a:t>
            </a:r>
            <a:r>
              <a:rPr lang="ru-RU" altLang="zh-CN" sz="1000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algun Gothic" panose="020B0503020000020004" pitchFamily="34" charset="-127"/>
              </a:rPr>
              <a:t> области»                       от 17.11.2023 -4084экз. </a:t>
            </a:r>
            <a:r>
              <a:rPr lang="ru-RU" altLang="zh-CN" sz="1000" b="1" spc="1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algun Gothic" panose="020B0503020000020004" pitchFamily="34" charset="-127"/>
              </a:rPr>
              <a:t>н</a:t>
            </a:r>
            <a:r>
              <a:rPr lang="ru-RU" altLang="zh-CN" sz="1000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algun Gothic" panose="020B0503020000020004" pitchFamily="34" charset="-127"/>
              </a:rPr>
              <a:t>а сумму 2396810,55/ Приказ МОН РК №44 п. 59</a:t>
            </a:r>
            <a:endParaRPr lang="zh-CN" altLang="en-US" sz="1000" b="1" spc="100" dirty="0">
              <a:solidFill>
                <a:schemeClr val="accent1">
                  <a:lumMod val="5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90518" y="3467172"/>
            <a:ext cx="101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9905</a:t>
            </a:r>
            <a:endParaRPr lang="zh-CN" altLang="en-US" sz="24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39490" y="3538234"/>
            <a:ext cx="103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Three</a:t>
            </a:r>
            <a:endParaRPr lang="zh-CN" altLang="en-US" sz="24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文本框 22"/>
          <p:cNvSpPr txBox="1"/>
          <p:nvPr/>
        </p:nvSpPr>
        <p:spPr>
          <a:xfrm>
            <a:off x="3629266" y="4303124"/>
            <a:ext cx="277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НА КАЗАХСКОМ</a:t>
            </a:r>
          </a:p>
          <a:p>
            <a:pPr algn="ctr"/>
            <a:r>
              <a:rPr lang="ru-RU" altLang="zh-CN" b="1" spc="100" dirty="0" smtClean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ЯЗЫКЕ </a:t>
            </a:r>
            <a:r>
              <a:rPr lang="ru-RU" altLang="zh-CN" b="1" spc="100" dirty="0" smtClean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9750/ на 155 экз.</a:t>
            </a:r>
            <a:endParaRPr lang="zh-CN" altLang="en-US" b="1" spc="100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54" name="Picture 6" descr="https://s49novouralsk.edusite.ru/img/bnjqcnli4cw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78" y="2347331"/>
            <a:ext cx="1794130" cy="17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任意多边形 19"/>
          <p:cNvSpPr/>
          <p:nvPr/>
        </p:nvSpPr>
        <p:spPr>
          <a:xfrm>
            <a:off x="6538607" y="3465836"/>
            <a:ext cx="1711871" cy="664773"/>
          </a:xfrm>
          <a:custGeom>
            <a:avLst/>
            <a:gdLst>
              <a:gd name="connsiteX0" fmla="*/ 0 w 1711871"/>
              <a:gd name="connsiteY0" fmla="*/ 0 h 664773"/>
              <a:gd name="connsiteX1" fmla="*/ 1711871 w 1711871"/>
              <a:gd name="connsiteY1" fmla="*/ 0 h 664773"/>
              <a:gd name="connsiteX2" fmla="*/ 1673795 w 1711871"/>
              <a:gd name="connsiteY2" fmla="*/ 122659 h 664773"/>
              <a:gd name="connsiteX3" fmla="*/ 855935 w 1711871"/>
              <a:gd name="connsiteY3" fmla="*/ 664773 h 664773"/>
              <a:gd name="connsiteX4" fmla="*/ 38075 w 1711871"/>
              <a:gd name="connsiteY4" fmla="*/ 122659 h 6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871" h="664773">
                <a:moveTo>
                  <a:pt x="0" y="0"/>
                </a:moveTo>
                <a:lnTo>
                  <a:pt x="1711871" y="0"/>
                </a:lnTo>
                <a:lnTo>
                  <a:pt x="1673795" y="122659"/>
                </a:lnTo>
                <a:cubicBezTo>
                  <a:pt x="1539048" y="441237"/>
                  <a:pt x="1223597" y="664773"/>
                  <a:pt x="855935" y="664773"/>
                </a:cubicBezTo>
                <a:cubicBezTo>
                  <a:pt x="488274" y="664773"/>
                  <a:pt x="172822" y="441237"/>
                  <a:pt x="38075" y="12265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文本框 29"/>
          <p:cNvSpPr txBox="1"/>
          <p:nvPr/>
        </p:nvSpPr>
        <p:spPr>
          <a:xfrm>
            <a:off x="6896506" y="3495691"/>
            <a:ext cx="11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60467</a:t>
            </a:r>
            <a:endParaRPr lang="zh-CN" altLang="en-US" sz="24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1" name="文本框 22"/>
          <p:cNvSpPr txBox="1"/>
          <p:nvPr/>
        </p:nvSpPr>
        <p:spPr>
          <a:xfrm>
            <a:off x="6049719" y="4446584"/>
            <a:ext cx="277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spc="100" dirty="0" smtClean="0">
                <a:solidFill>
                  <a:srgbClr val="7197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ru-RU" altLang="zh-CN" b="1" spc="100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УЧЕБНИКИ 60427/ на 40 экз.</a:t>
            </a:r>
          </a:p>
          <a:p>
            <a:pPr algn="ctr"/>
            <a:r>
              <a:rPr lang="ru-RU" altLang="zh-CN" b="1" spc="100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ХЛ – 866 экз.</a:t>
            </a:r>
            <a:endParaRPr lang="zh-CN" altLang="en-US" b="1" spc="1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56" name="Picture 8" descr="https://thereisabotforthat-storage.s3.amazonaws.com/1488987920167_photo_2017-03-08_21-15-07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83" y="2347331"/>
            <a:ext cx="1759538" cy="17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任意多边形 19"/>
          <p:cNvSpPr/>
          <p:nvPr/>
        </p:nvSpPr>
        <p:spPr>
          <a:xfrm>
            <a:off x="8857083" y="3428790"/>
            <a:ext cx="1711871" cy="664773"/>
          </a:xfrm>
          <a:custGeom>
            <a:avLst/>
            <a:gdLst>
              <a:gd name="connsiteX0" fmla="*/ 0 w 1711871"/>
              <a:gd name="connsiteY0" fmla="*/ 0 h 664773"/>
              <a:gd name="connsiteX1" fmla="*/ 1711871 w 1711871"/>
              <a:gd name="connsiteY1" fmla="*/ 0 h 664773"/>
              <a:gd name="connsiteX2" fmla="*/ 1673795 w 1711871"/>
              <a:gd name="connsiteY2" fmla="*/ 122659 h 664773"/>
              <a:gd name="connsiteX3" fmla="*/ 855935 w 1711871"/>
              <a:gd name="connsiteY3" fmla="*/ 664773 h 664773"/>
              <a:gd name="connsiteX4" fmla="*/ 38075 w 1711871"/>
              <a:gd name="connsiteY4" fmla="*/ 122659 h 6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871" h="664773">
                <a:moveTo>
                  <a:pt x="0" y="0"/>
                </a:moveTo>
                <a:lnTo>
                  <a:pt x="1711871" y="0"/>
                </a:lnTo>
                <a:lnTo>
                  <a:pt x="1673795" y="122659"/>
                </a:lnTo>
                <a:cubicBezTo>
                  <a:pt x="1539048" y="441237"/>
                  <a:pt x="1223597" y="664773"/>
                  <a:pt x="855935" y="664773"/>
                </a:cubicBezTo>
                <a:cubicBezTo>
                  <a:pt x="488274" y="664773"/>
                  <a:pt x="172822" y="441237"/>
                  <a:pt x="38075" y="12265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文本框 29"/>
          <p:cNvSpPr txBox="1"/>
          <p:nvPr/>
        </p:nvSpPr>
        <p:spPr>
          <a:xfrm>
            <a:off x="9192491" y="3467172"/>
            <a:ext cx="11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1953</a:t>
            </a:r>
            <a:endParaRPr lang="zh-CN" altLang="en-US" sz="24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本框 22"/>
          <p:cNvSpPr txBox="1"/>
          <p:nvPr/>
        </p:nvSpPr>
        <p:spPr>
          <a:xfrm>
            <a:off x="8392085" y="4159020"/>
            <a:ext cx="2779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spc="100" dirty="0" smtClean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УЧЕБНО-МЕТОДИЧЕСКАЯ ЛИТЕРАТУРА1923/ на 30 экз.</a:t>
            </a:r>
            <a:endParaRPr lang="zh-CN" altLang="en-US" b="1" spc="1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991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513692" y="237901"/>
            <a:ext cx="704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ЭЛЕКТРОННЫЕ УЧЕБНЫЕ ПОСОБИЯ</a:t>
            </a:r>
            <a:endParaRPr lang="en-US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200 экз. </a:t>
            </a:r>
          </a:p>
          <a:p>
            <a:pPr algn="ctr"/>
            <a:r>
              <a:rPr lang="ru-RU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учебных пособий для преподавателей и студентов на платформах</a:t>
            </a:r>
          </a:p>
          <a:p>
            <a:pPr algn="ctr"/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www.kasipkor.kz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www.college.smartnation.kz</a:t>
            </a:r>
            <a:endParaRPr lang="ru-RU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074" name="Picture 2" descr="НАО &quot;Talap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78" y="413377"/>
            <a:ext cx="1088375" cy="8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kz.yandex.net/i?id=b389a10c4ae1924a969aa9f831f743ef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5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01" y="815126"/>
            <a:ext cx="1631191" cy="16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11"/>
          <p:cNvSpPr txBox="1"/>
          <p:nvPr/>
        </p:nvSpPr>
        <p:spPr>
          <a:xfrm>
            <a:off x="5047172" y="2347960"/>
            <a:ext cx="5019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СПЕЦИАЛЬНАЯ И ОБЩЕОБРАЗОВАТЕЛЬНАЯ УЧЕБНАЯ ЛИТЕРАТУРА</a:t>
            </a:r>
          </a:p>
          <a:p>
            <a:pPr algn="ctr"/>
            <a:endParaRPr lang="ru-RU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40 экз. на </a:t>
            </a:r>
            <a:r>
              <a:rPr lang="ru-RU" altLang="zh-CN" sz="16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каз</a:t>
            </a:r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яз. в рамках </a:t>
            </a:r>
            <a:r>
              <a:rPr lang="ru-RU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Национального проекта «</a:t>
            </a:r>
            <a:r>
              <a:rPr lang="kk-KZ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Ұлтық рухани жаңғыру»  </a:t>
            </a:r>
            <a:r>
              <a:rPr lang="kk-KZ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 специальности 3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W07320702 </a:t>
            </a:r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Машинист дорожно-строительных машин ( на 2-х яз.)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ru-RU" altLang="zh-CN" sz="1600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080" name="Picture 8" descr="https://yt3.ggpht.com/a/AATXAJzGlOilJGZTbZwaK2EQxCWsarcb3k6kVpW9eg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22" y="-58368"/>
            <a:ext cx="2144614" cy="214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11"/>
          <p:cNvSpPr txBox="1"/>
          <p:nvPr/>
        </p:nvSpPr>
        <p:spPr>
          <a:xfrm>
            <a:off x="3838814" y="4509545"/>
            <a:ext cx="7444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ru-RU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矩形 6"/>
          <p:cNvSpPr/>
          <p:nvPr/>
        </p:nvSpPr>
        <p:spPr>
          <a:xfrm>
            <a:off x="0" y="1794102"/>
            <a:ext cx="4515729" cy="542268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直角三角形 16"/>
          <p:cNvSpPr/>
          <p:nvPr/>
        </p:nvSpPr>
        <p:spPr>
          <a:xfrm flipH="1">
            <a:off x="3838815" y="3559502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34" name="直角三角形 17"/>
          <p:cNvSpPr>
            <a:spLocks/>
          </p:cNvSpPr>
          <p:nvPr/>
        </p:nvSpPr>
        <p:spPr>
          <a:xfrm flipV="1">
            <a:off x="347580" y="2543706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35" name="文本框 7"/>
          <p:cNvSpPr txBox="1"/>
          <p:nvPr/>
        </p:nvSpPr>
        <p:spPr>
          <a:xfrm>
            <a:off x="474580" y="2626851"/>
            <a:ext cx="37564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Показатель </a:t>
            </a:r>
            <a:r>
              <a:rPr lang="ru-RU" altLang="zh-CN" sz="2000" b="1" dirty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Национального проекта «</a:t>
            </a:r>
            <a:r>
              <a:rPr lang="kk-KZ" altLang="zh-CN" sz="2000" b="1" dirty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Ұлтық рухани жаңғыру» </a:t>
            </a:r>
            <a:r>
              <a:rPr lang="kk-KZ" altLang="zh-CN" sz="20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 уровень обеспеченности учебниками на каз. яз. </a:t>
            </a:r>
            <a:r>
              <a:rPr lang="kk-KZ" altLang="zh-CN" sz="2000" b="1" dirty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д</a:t>
            </a:r>
            <a:r>
              <a:rPr lang="kk-KZ" altLang="zh-CN" sz="20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ля ТИПО 2023- 40 %</a:t>
            </a:r>
          </a:p>
          <a:p>
            <a:pPr algn="ctr"/>
            <a:r>
              <a:rPr lang="kk-KZ" altLang="zh-CN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2024- 45 %</a:t>
            </a:r>
          </a:p>
          <a:p>
            <a:pPr algn="ctr"/>
            <a:r>
              <a:rPr lang="kk-KZ" altLang="zh-CN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2025- 50 % / Постановление Правительства РК от      12.10. 2021 №724</a:t>
            </a:r>
            <a:endParaRPr lang="zh-CN" alt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04" y="4151694"/>
            <a:ext cx="5206483" cy="27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9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6"/>
          <p:cNvSpPr/>
          <p:nvPr/>
        </p:nvSpPr>
        <p:spPr>
          <a:xfrm>
            <a:off x="8094581" y="3396786"/>
            <a:ext cx="4098012" cy="1327613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直角三角形 16"/>
          <p:cNvSpPr/>
          <p:nvPr/>
        </p:nvSpPr>
        <p:spPr>
          <a:xfrm flipH="1">
            <a:off x="11458816" y="4004631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8" name="直角三角形 17"/>
          <p:cNvSpPr>
            <a:spLocks/>
          </p:cNvSpPr>
          <p:nvPr/>
        </p:nvSpPr>
        <p:spPr>
          <a:xfrm flipV="1">
            <a:off x="7967581" y="2988835"/>
            <a:ext cx="254000" cy="25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5321" y="770889"/>
            <a:ext cx="46452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zh-CN" sz="1600" b="1" dirty="0" smtClean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KZ" altLang="zh-CN" b="1" dirty="0" smtClean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Поступление </a:t>
            </a:r>
            <a:r>
              <a:rPr lang="ru-KZ" altLang="zh-CN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художественной литературы в рамках проекта “Читающий колледж” </a:t>
            </a:r>
          </a:p>
          <a:p>
            <a:pPr algn="ctr"/>
            <a:endParaRPr lang="ru-RU" altLang="zh-CN" b="1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ТОО «Издательство Фолиант»                              </a:t>
            </a:r>
            <a:r>
              <a:rPr lang="ru-RU" altLang="zh-CN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339 экз. на сумму 1 146 464,00 т. т.</a:t>
            </a:r>
          </a:p>
          <a:p>
            <a:pPr algn="ctr"/>
            <a:r>
              <a:rPr lang="ru-RU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ru-RU" altLang="zh-CN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/>
            <a:endParaRPr lang="ru-RU" altLang="zh-CN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/>
            <a:endParaRPr lang="ru-RU" altLang="zh-CN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2699613" y="2231192"/>
            <a:ext cx="4645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KZ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KZ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ТОО </a:t>
            </a:r>
            <a:r>
              <a:rPr lang="kk-KZ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« Атамұра», «Алматыкітап», «Келешек -2030», « Жазушы», «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Oxford</a:t>
            </a:r>
            <a:r>
              <a:rPr lang="kk-KZ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»</a:t>
            </a:r>
            <a:r>
              <a:rPr lang="en-US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ru-RU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527 </a:t>
            </a:r>
            <a:r>
              <a:rPr lang="ru-KZ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экз. на сумму</a:t>
            </a:r>
            <a:r>
              <a:rPr lang="ru-RU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936488</a:t>
            </a:r>
            <a:r>
              <a:rPr lang="ru-KZ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т</a:t>
            </a:r>
            <a:r>
              <a:rPr lang="ru-RU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т.</a:t>
            </a:r>
            <a:r>
              <a:rPr lang="ru-KZ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ru-RU" altLang="zh-CN" sz="1600" b="1" dirty="0" smtClean="0">
              <a:solidFill>
                <a:schemeClr val="accent1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 smtClean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ru-RU" altLang="zh-CN" sz="1600" b="1" dirty="0">
              <a:solidFill>
                <a:prstClr val="black">
                  <a:lumMod val="65000"/>
                  <a:lumOff val="3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ru-RU" altLang="zh-CN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ИТОГО: </a:t>
            </a:r>
            <a:r>
              <a:rPr lang="ru-RU" altLang="zh-CN" sz="1600" b="1" dirty="0" smtClean="0">
                <a:solidFill>
                  <a:schemeClr val="accent1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866 экз. на сумму 2 082 952 т. т.</a:t>
            </a:r>
            <a:endParaRPr lang="ru-RU" altLang="zh-CN" sz="1600" b="1" dirty="0">
              <a:solidFill>
                <a:schemeClr val="accent1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102" name="Picture 6" descr="https://poisk-firm.ru/storage/employer/logo/36/ae/4e/bb8178449be2fec3444f34e6e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0" y="2363517"/>
            <a:ext cx="1125463" cy="10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49.userapi.com/impf/Ct0yT_ttNUG-D1xKb-4C2K7LggJhiqor8LCFnQ/ynaUrcDYCdU.jpg?size=248x240&amp;quality=96&amp;proxy=1&amp;sign=21cbe81c4beaf8c6dbf7df67d8f2822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42" y="2880151"/>
            <a:ext cx="1740809" cy="16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tatic.wixstatic.com/media/f18fa9_91559b7eeda449d99ad9db935bac2ac1~mv2.png_srz_163_129_85_22_0.50_1.20_0.00_png_s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7" y="4131631"/>
            <a:ext cx="1311957" cy="10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cdn.f.kz/media/publisher/165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21" y="4748042"/>
            <a:ext cx="2156990" cy="17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6e7d8f84-7c4f-485b-81b1-ad70485f930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b:https://web.whatsapp.com/6e7d8f84-7c4f-485b-81b1-ad70485f930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b:https://web.whatsapp.com/6e7d8f84-7c4f-485b-81b1-ad70485f930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80" y="7937"/>
            <a:ext cx="4954119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5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43" y="-1"/>
            <a:ext cx="6302326" cy="68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596" y="961053"/>
            <a:ext cx="61582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Периодические издания на 2023-2024 уч. год 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k-KZ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Білім. Образование.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Білімді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ел. Образованная страна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Вестник колледжа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Қазақстан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мұғалімі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Колледж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Мастерская учителя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Открытый урок. Факультативные работы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Современное образование в школе, колледже, ВУЗ-е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Современное образование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и профессиональное образование 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названий -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комплектов выписанных на текущий год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периодических изданий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/  из них –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годовых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том числе на казахском языке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_____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14_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_экз.________________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1" y="62650"/>
            <a:ext cx="4941016" cy="6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7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403" y="886265"/>
            <a:ext cx="6358597" cy="589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МОН РК от 27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.11.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года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597 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НОРМАТИВА ПОДУШЕВОГО ФИНАНСИРОВАНИЯ ТИПО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подготовку кадров по государственному образовательному  заказу </a:t>
            </a:r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год на одного обучающегося предусмотрены соответствующие расходы на приобретение учебников, учебно-методической литературы  и </a:t>
            </a:r>
            <a:r>
              <a:rPr lang="ru-RU" sz="2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пособий    </a:t>
            </a:r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-5 МРП!!!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479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暖森</Template>
  <TotalTime>953</TotalTime>
  <Words>462</Words>
  <Application>Microsoft Office PowerPoint</Application>
  <PresentationFormat>Широкоэкранный</PresentationFormat>
  <Paragraphs>79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Bauhaus 93</vt:lpstr>
      <vt:lpstr>Arial Black</vt:lpstr>
      <vt:lpstr>Arial</vt:lpstr>
      <vt:lpstr>Times New Roman</vt:lpstr>
      <vt:lpstr>宋体</vt:lpstr>
      <vt:lpstr>Calibri Light</vt:lpstr>
      <vt:lpstr>Microsoft JhengHei</vt:lpstr>
      <vt:lpstr>Microsoft YaHei UI</vt:lpstr>
      <vt:lpstr>Malgun Gothic</vt:lpstr>
      <vt:lpstr>Calibri</vt:lpstr>
      <vt:lpstr>1_Office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Buffoon</dc:creator>
  <cp:lastModifiedBy>BilimBook</cp:lastModifiedBy>
  <cp:revision>99</cp:revision>
  <cp:lastPrinted>2024-01-10T04:23:30Z</cp:lastPrinted>
  <dcterms:created xsi:type="dcterms:W3CDTF">2015-10-30T15:23:54Z</dcterms:created>
  <dcterms:modified xsi:type="dcterms:W3CDTF">2024-01-10T06:16:48Z</dcterms:modified>
</cp:coreProperties>
</file>