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4" r:id="rId7"/>
    <p:sldId id="265" r:id="rId8"/>
    <p:sldId id="267" r:id="rId9"/>
    <p:sldId id="268" r:id="rId10"/>
    <p:sldId id="272" r:id="rId11"/>
    <p:sldId id="2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52" autoAdjust="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B934BC-F238-447B-95EF-EA931230C320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88F6-FC76-4475-8D83-C67703B2FC47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21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2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0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8F9AD-0395-4B26-9B1D-526DA1A5444D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0CDAD-434E-4A0B-B6ED-D382111C79FB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63A8E-0D66-456E-B471-FEDB0FC2F39D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19439F-9D54-4B02-A7A4-5BD01D43B4AE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C0A6F-5456-4907-9736-D300E197B0DF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BEBD8-3BCB-4CC8-8F2F-670B15C79D72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8B678-09EF-401F-A326-026049C2F9AC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6063D6-467A-48D7-B8AF-D27ECD8ECB25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7A93A9-0F31-48AD-9119-27171DEC7632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DAEA7-34F6-4869-81B3-783AF0C472F4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A2FFE-9F91-44A0-A9D4-DDD741311153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14645A-BA2D-48FA-B2EE-457A85B47F33}" type="datetime1">
              <a:rPr lang="ru-RU" noProof="0" smtClean="0"/>
              <a:t>10.01.2024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4A7955-6230-48B4-BD8B-A7C460F759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hlinkClick r:id="rId5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44100" y="4161794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адпись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292100" y="2557705"/>
            <a:ext cx="657421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Анализ оказания государственных услуг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Надпись 8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618219" y="4103174"/>
            <a:ext cx="5786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4000" dirty="0" smtClean="0">
                <a:solidFill>
                  <a:schemeClr val="bg1"/>
                </a:solidFill>
              </a:rPr>
              <a:t>в 2023 году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1 сбалансированной системы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2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Arial Narrow" pitchFamily="34" charset="0"/>
              </a:rPr>
              <a:t>Перечень оказываемых государственных услуг</a:t>
            </a:r>
            <a:endParaRPr lang="ru-RU" sz="3600" dirty="0">
              <a:latin typeface="+mj-lt"/>
            </a:endParaRPr>
          </a:p>
        </p:txBody>
      </p:sp>
      <p:grpSp>
        <p:nvGrpSpPr>
          <p:cNvPr id="78" name="Группа 77" descr="Это изображение содержит значок с линейчатой диаграммой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Полилиния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80" descr="Это изображение содержит значок шестеренок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Полилиния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78648"/>
              </p:ext>
            </p:extLst>
          </p:nvPr>
        </p:nvGraphicFramePr>
        <p:xfrm>
          <a:off x="838199" y="932450"/>
          <a:ext cx="10583487" cy="5696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46373">
                  <a:extLst>
                    <a:ext uri="{9D8B030D-6E8A-4147-A177-3AD203B41FA5}">
                      <a16:colId xmlns:a16="http://schemas.microsoft.com/office/drawing/2014/main" val="2349880958"/>
                    </a:ext>
                  </a:extLst>
                </a:gridCol>
                <a:gridCol w="8537114">
                  <a:extLst>
                    <a:ext uri="{9D8B030D-6E8A-4147-A177-3AD203B41FA5}">
                      <a16:colId xmlns:a16="http://schemas.microsoft.com/office/drawing/2014/main" val="3331955013"/>
                    </a:ext>
                  </a:extLst>
                </a:gridCol>
              </a:tblGrid>
              <a:tr h="1451879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403011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Предоставление бесплатного питания отдельным категориям граждан, а также лицам, находящимся под опекой (попечительством) и патронатом, обучающимся и воспитанникам организаций технического и профессионального,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послесреднего</a:t>
                      </a:r>
                      <a:r>
                        <a:rPr lang="ru-RU" sz="2000" u="none" strike="noStrike" dirty="0">
                          <a:effectLst/>
                        </a:rPr>
                        <a:t> и высшего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2253191706"/>
                  </a:ext>
                </a:extLst>
              </a:tr>
              <a:tr h="815353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803002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Предоставление общежития обучающимся в организациях технического и профессионального,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послесреднего</a:t>
                      </a:r>
                      <a:r>
                        <a:rPr lang="ru-RU" sz="2000" u="none" strike="noStrike" dirty="0">
                          <a:effectLst/>
                        </a:rPr>
                        <a:t>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3533003060"/>
                  </a:ext>
                </a:extLst>
              </a:tr>
              <a:tr h="591920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803006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Выдача дубликатов документов о техническом и профессиональном,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послесреднем</a:t>
                      </a:r>
                      <a:r>
                        <a:rPr lang="ru-RU" sz="2000" u="none" strike="noStrike" dirty="0">
                          <a:effectLst/>
                        </a:rPr>
                        <a:t> образовании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4162723621"/>
                  </a:ext>
                </a:extLst>
              </a:tr>
              <a:tr h="591920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803008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Прием документов в организации технического и профессионального,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послесреднего</a:t>
                      </a:r>
                      <a:r>
                        <a:rPr lang="ru-RU" sz="2000" u="none" strike="noStrike" dirty="0">
                          <a:effectLst/>
                        </a:rPr>
                        <a:t>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1878067384"/>
                  </a:ext>
                </a:extLst>
              </a:tr>
              <a:tr h="971643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801012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Предоставление академических отпусков обучающимся в организациях технического и профессионального,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послесреднего</a:t>
                      </a:r>
                      <a:r>
                        <a:rPr lang="ru-RU" sz="2000" u="none" strike="noStrike" dirty="0">
                          <a:effectLst/>
                        </a:rPr>
                        <a:t>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3027475929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>
                          <a:effectLst/>
                        </a:rPr>
                        <a:t>803013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Перевод и восстановление обучающихся по типам организаций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4128384804"/>
                  </a:ext>
                </a:extLst>
              </a:tr>
              <a:tr h="670098"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strike="noStrike" dirty="0" smtClean="0">
                          <a:effectLst/>
                        </a:rPr>
                        <a:t>803016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u="none" strike="noStrike" dirty="0">
                          <a:effectLst/>
                        </a:rPr>
                        <a:t>Выдача справки лицам, не завершившим техническое-профессиональное, </a:t>
                      </a:r>
                      <a:r>
                        <a:rPr lang="ru-RU" sz="2000" u="none" strike="noStrike" dirty="0" err="1">
                          <a:effectLst/>
                        </a:rPr>
                        <a:t>послесреднее</a:t>
                      </a:r>
                      <a:r>
                        <a:rPr lang="ru-RU" sz="2000" u="none" strike="noStrike" dirty="0">
                          <a:effectLst/>
                        </a:rPr>
                        <a:t> образование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65" marR="5065" marT="5065" marB="0" anchor="ctr"/>
                </a:tc>
                <a:extLst>
                  <a:ext uri="{0D108BD9-81ED-4DB2-BD59-A6C34878D82A}">
                    <a16:rowId xmlns:a16="http://schemas.microsoft.com/office/drawing/2014/main" val="247432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3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>Количество оказанных государственных услуг </a:t>
            </a:r>
          </a:p>
          <a:p>
            <a:pPr algn="ctr"/>
            <a:r>
              <a:rPr lang="ru-RU" sz="3200" b="1" dirty="0" smtClean="0">
                <a:latin typeface="Arial Narrow" pitchFamily="34" charset="0"/>
              </a:rPr>
              <a:t>в 2023 году</a:t>
            </a:r>
            <a:endParaRPr lang="ru-RU" sz="3600" dirty="0"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75962"/>
              </p:ext>
            </p:extLst>
          </p:nvPr>
        </p:nvGraphicFramePr>
        <p:xfrm>
          <a:off x="184684" y="1030762"/>
          <a:ext cx="11802269" cy="56641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5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842">
                <a:tc rowSpan="3">
                  <a:txBody>
                    <a:bodyPr/>
                    <a:lstStyle/>
                    <a:p>
                      <a:pPr algn="ctr" fontAlgn="ctr"/>
                      <a:endParaRPr lang="ru-RU" sz="13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№ </a:t>
                      </a:r>
                      <a:r>
                        <a:rPr lang="ru-RU" sz="1300" u="none" strike="noStrike" dirty="0">
                          <a:effectLst/>
                        </a:rPr>
                        <a:t>п/п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Код </a:t>
                      </a:r>
                      <a:r>
                        <a:rPr lang="ru-RU" sz="1300" u="none" strike="noStrike" dirty="0" smtClean="0">
                          <a:effectLst/>
                        </a:rPr>
                        <a:t>гос.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Наименование государственных услуг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ВСЕГО количество оказанных </a:t>
                      </a:r>
                      <a:r>
                        <a:rPr lang="ru-RU" sz="1300" u="none" strike="noStrike" dirty="0" err="1">
                          <a:effectLst/>
                        </a:rPr>
                        <a:t>госуслуг</a:t>
                      </a:r>
                      <a:r>
                        <a:rPr lang="ru-RU" sz="1300" u="none" strike="noStrike" dirty="0">
                          <a:effectLst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в том числе оказанных через: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Государственная корпорация «Правительство для граждан»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ПОРТАЛ электронного правительства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непосредственно оказанных через Государственный орган: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 в бумажной форме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через информационные </a:t>
                      </a:r>
                      <a:r>
                        <a:rPr lang="ru-RU" sz="1300" u="none" strike="noStrike" dirty="0">
                          <a:effectLst/>
                        </a:rPr>
                        <a:t>системы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услугодателя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403011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Предоставление бесплатного </a:t>
                      </a:r>
                      <a:r>
                        <a:rPr lang="ru-RU" sz="1300" u="none" strike="noStrike" dirty="0" smtClean="0">
                          <a:effectLst/>
                        </a:rPr>
                        <a:t>питания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39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Предоставление общежития </a:t>
                      </a:r>
                      <a:r>
                        <a:rPr lang="ru-RU" sz="1300" u="none" strike="noStrike" dirty="0" smtClean="0">
                          <a:effectLst/>
                        </a:rPr>
                        <a:t>обучающимся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54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Выдача дубликатов документов о техническом и </a:t>
                      </a:r>
                      <a:r>
                        <a:rPr lang="ru-RU" sz="1300" u="none" strike="noStrike" dirty="0" smtClean="0">
                          <a:effectLst/>
                        </a:rPr>
                        <a:t>профессиональном </a:t>
                      </a:r>
                      <a:r>
                        <a:rPr lang="ru-RU" sz="1300" u="none" strike="noStrike" dirty="0">
                          <a:effectLst/>
                        </a:rPr>
                        <a:t>образовании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48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Прием документов в организации технического и </a:t>
                      </a:r>
                      <a:r>
                        <a:rPr lang="ru-RU" sz="1300" u="none" strike="noStrike" dirty="0" smtClean="0">
                          <a:effectLst/>
                        </a:rPr>
                        <a:t>профессионального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326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272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801012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Предоставление академических </a:t>
                      </a:r>
                      <a:r>
                        <a:rPr lang="ru-RU" sz="1300" u="none" strike="noStrike" dirty="0" smtClean="0">
                          <a:effectLst/>
                        </a:rPr>
                        <a:t>отпусков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effectLst/>
                        </a:rPr>
                        <a:t>Перевод и </a:t>
                      </a:r>
                      <a:r>
                        <a:rPr lang="ru-RU" sz="1300" u="none" strike="noStrike" dirty="0">
                          <a:effectLst/>
                        </a:rPr>
                        <a:t>восстановление </a:t>
                      </a:r>
                      <a:r>
                        <a:rPr lang="ru-RU" sz="1300" u="none" strike="noStrike" dirty="0" smtClean="0">
                          <a:effectLst/>
                        </a:rPr>
                        <a:t>обучающихся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effectLst/>
                        </a:rPr>
                        <a:t>перевод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271682762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effectLst/>
                        </a:rPr>
                        <a:t>восстановление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84831501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803016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Выдача справки лицам, не завершившим </a:t>
                      </a:r>
                      <a:r>
                        <a:rPr lang="ru-RU" sz="1300" u="none" strike="noStrike" dirty="0" smtClean="0">
                          <a:effectLst/>
                        </a:rPr>
                        <a:t>техническое-профессиональное </a:t>
                      </a:r>
                      <a:r>
                        <a:rPr lang="ru-RU" sz="1300" u="none" strike="noStrike" dirty="0">
                          <a:effectLst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</a:rPr>
                        <a:t>ИТОГО ПО ФИЗИЧЕСКИМ ЛИЦАМ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477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effectLst/>
                        </a:rPr>
                        <a:t>160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272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4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Arial Narrow" pitchFamily="34" charset="0"/>
              </a:rPr>
              <a:t>Сравнительный анализ оказанных государственных услуг 2021-2023 годов</a:t>
            </a:r>
            <a:endParaRPr lang="ru-RU" sz="3600" dirty="0"/>
          </a:p>
        </p:txBody>
      </p:sp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2498"/>
              </p:ext>
            </p:extLst>
          </p:nvPr>
        </p:nvGraphicFramePr>
        <p:xfrm>
          <a:off x="480060" y="1844824"/>
          <a:ext cx="11240885" cy="4040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4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360">
                  <a:extLst>
                    <a:ext uri="{9D8B030D-6E8A-4147-A177-3AD203B41FA5}">
                      <a16:colId xmlns:a16="http://schemas.microsoft.com/office/drawing/2014/main" val="1637346419"/>
                    </a:ext>
                  </a:extLst>
                </a:gridCol>
              </a:tblGrid>
              <a:tr h="4935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Значение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2021 год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2022 год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2023 год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Всего услуг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586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Предоставление бесплатного питания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Предоставление общежития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Выдача дубликатов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Прием документов в ТИПО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411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326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Выдача справки академической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Перевод и восстановление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8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Предоставление академических отпусков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7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5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92073"/>
            <a:ext cx="9264193" cy="6924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4500" b="1" dirty="0" smtClean="0">
                <a:latin typeface="+mj-lt"/>
              </a:rPr>
              <a:t>В 2023 году</a:t>
            </a:r>
            <a:endParaRPr lang="ru-RU" sz="4500" dirty="0">
              <a:latin typeface="+mj-lt"/>
            </a:endParaRPr>
          </a:p>
        </p:txBody>
      </p:sp>
      <p:sp>
        <p:nvSpPr>
          <p:cNvPr id="73" name="Надпись 72">
            <a:extLst>
              <a:ext uri="{FF2B5EF4-FFF2-40B4-BE49-F238E27FC236}">
                <a16:creationId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054058" y="1604836"/>
            <a:ext cx="58907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ru-RU" sz="1600" b="1" dirty="0">
                <a:solidFill>
                  <a:schemeClr val="bg1"/>
                </a:solidFill>
              </a:rPr>
              <a:t>ИТОГИ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7235" y="1105593"/>
            <a:ext cx="856210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dirty="0" smtClean="0"/>
              <a:t>Мотивированный отказ – 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smtClean="0"/>
              <a:t>Публикаций в СМИ –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smtClean="0"/>
              <a:t>Проведено - 2 прямых эфира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smtClean="0"/>
              <a:t>Прохождение курсов повышения квалификации – 4 сотрудника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6 сбалансированной системы показателей</a:t>
            </a:r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53601"/>
            <a:ext cx="9264193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500" b="1" dirty="0"/>
              <a:t>Ключевой целевой индикатор «Комплексный показатель повышения качества оказания государственных услуг» за 2023 год</a:t>
            </a:r>
            <a:endParaRPr lang="ru-RU" sz="2500" b="1" dirty="0">
              <a:latin typeface="+mj-lt"/>
            </a:endParaRPr>
          </a:p>
        </p:txBody>
      </p:sp>
      <p:sp>
        <p:nvSpPr>
          <p:cNvPr id="117" name="Полилиния 3518" descr="Это изображение содержит значок папки &quot;Входящие&quot;. ">
            <a:extLst>
              <a:ext uri="{FF2B5EF4-FFF2-40B4-BE49-F238E27FC236}">
                <a16:creationId xmlns:a16="http://schemas.microsoft.com/office/drawing/2014/main" id="{21764520-7BD4-46C9-89F1-B8816020D453}"/>
              </a:ext>
            </a:extLst>
          </p:cNvPr>
          <p:cNvSpPr>
            <a:spLocks noEditPoints="1"/>
          </p:cNvSpPr>
          <p:nvPr/>
        </p:nvSpPr>
        <p:spPr bwMode="auto">
          <a:xfrm>
            <a:off x="5716514" y="5671243"/>
            <a:ext cx="287337" cy="276225"/>
          </a:xfrm>
          <a:custGeom>
            <a:avLst/>
            <a:gdLst>
              <a:gd name="T0" fmla="*/ 482 w 720"/>
              <a:gd name="T1" fmla="*/ 464 h 696"/>
              <a:gd name="T2" fmla="*/ 476 w 720"/>
              <a:gd name="T3" fmla="*/ 523 h 696"/>
              <a:gd name="T4" fmla="*/ 451 w 720"/>
              <a:gd name="T5" fmla="*/ 549 h 696"/>
              <a:gd name="T6" fmla="*/ 295 w 720"/>
              <a:gd name="T7" fmla="*/ 553 h 696"/>
              <a:gd name="T8" fmla="*/ 275 w 720"/>
              <a:gd name="T9" fmla="*/ 542 h 696"/>
              <a:gd name="T10" fmla="*/ 264 w 720"/>
              <a:gd name="T11" fmla="*/ 512 h 696"/>
              <a:gd name="T12" fmla="*/ 261 w 720"/>
              <a:gd name="T13" fmla="*/ 460 h 696"/>
              <a:gd name="T14" fmla="*/ 127 w 720"/>
              <a:gd name="T15" fmla="*/ 312 h 696"/>
              <a:gd name="T16" fmla="*/ 148 w 720"/>
              <a:gd name="T17" fmla="*/ 416 h 696"/>
              <a:gd name="T18" fmla="*/ 569 w 720"/>
              <a:gd name="T19" fmla="*/ 419 h 696"/>
              <a:gd name="T20" fmla="*/ 577 w 720"/>
              <a:gd name="T21" fmla="*/ 312 h 696"/>
              <a:gd name="T22" fmla="*/ 254 w 720"/>
              <a:gd name="T23" fmla="*/ 339 h 696"/>
              <a:gd name="T24" fmla="*/ 478 w 720"/>
              <a:gd name="T25" fmla="*/ 347 h 696"/>
              <a:gd name="T26" fmla="*/ 471 w 720"/>
              <a:gd name="T27" fmla="*/ 363 h 696"/>
              <a:gd name="T28" fmla="*/ 245 w 720"/>
              <a:gd name="T29" fmla="*/ 360 h 696"/>
              <a:gd name="T30" fmla="*/ 245 w 720"/>
              <a:gd name="T31" fmla="*/ 343 h 696"/>
              <a:gd name="T32" fmla="*/ 466 w 720"/>
              <a:gd name="T33" fmla="*/ 265 h 696"/>
              <a:gd name="T34" fmla="*/ 479 w 720"/>
              <a:gd name="T35" fmla="*/ 276 h 696"/>
              <a:gd name="T36" fmla="*/ 466 w 720"/>
              <a:gd name="T37" fmla="*/ 288 h 696"/>
              <a:gd name="T38" fmla="*/ 243 w 720"/>
              <a:gd name="T39" fmla="*/ 282 h 696"/>
              <a:gd name="T40" fmla="*/ 249 w 720"/>
              <a:gd name="T41" fmla="*/ 265 h 696"/>
              <a:gd name="T42" fmla="*/ 471 w 720"/>
              <a:gd name="T43" fmla="*/ 193 h 696"/>
              <a:gd name="T44" fmla="*/ 478 w 720"/>
              <a:gd name="T45" fmla="*/ 208 h 696"/>
              <a:gd name="T46" fmla="*/ 254 w 720"/>
              <a:gd name="T47" fmla="*/ 216 h 696"/>
              <a:gd name="T48" fmla="*/ 243 w 720"/>
              <a:gd name="T49" fmla="*/ 205 h 696"/>
              <a:gd name="T50" fmla="*/ 254 w 720"/>
              <a:gd name="T51" fmla="*/ 192 h 696"/>
              <a:gd name="T52" fmla="*/ 293 w 720"/>
              <a:gd name="T53" fmla="*/ 76 h 696"/>
              <a:gd name="T54" fmla="*/ 293 w 720"/>
              <a:gd name="T55" fmla="*/ 93 h 696"/>
              <a:gd name="T56" fmla="*/ 249 w 720"/>
              <a:gd name="T57" fmla="*/ 95 h 696"/>
              <a:gd name="T58" fmla="*/ 243 w 720"/>
              <a:gd name="T59" fmla="*/ 80 h 696"/>
              <a:gd name="T60" fmla="*/ 315 w 720"/>
              <a:gd name="T61" fmla="*/ 120 h 696"/>
              <a:gd name="T62" fmla="*/ 478 w 720"/>
              <a:gd name="T63" fmla="*/ 128 h 696"/>
              <a:gd name="T64" fmla="*/ 471 w 720"/>
              <a:gd name="T65" fmla="*/ 143 h 696"/>
              <a:gd name="T66" fmla="*/ 307 w 720"/>
              <a:gd name="T67" fmla="*/ 140 h 696"/>
              <a:gd name="T68" fmla="*/ 307 w 720"/>
              <a:gd name="T69" fmla="*/ 124 h 696"/>
              <a:gd name="T70" fmla="*/ 720 w 720"/>
              <a:gd name="T71" fmla="*/ 467 h 696"/>
              <a:gd name="T72" fmla="*/ 719 w 720"/>
              <a:gd name="T73" fmla="*/ 463 h 696"/>
              <a:gd name="T74" fmla="*/ 606 w 720"/>
              <a:gd name="T75" fmla="*/ 289 h 696"/>
              <a:gd name="T76" fmla="*/ 577 w 720"/>
              <a:gd name="T77" fmla="*/ 12 h 696"/>
              <a:gd name="T78" fmla="*/ 565 w 720"/>
              <a:gd name="T79" fmla="*/ 0 h 696"/>
              <a:gd name="T80" fmla="*/ 145 w 720"/>
              <a:gd name="T81" fmla="*/ 7 h 696"/>
              <a:gd name="T82" fmla="*/ 117 w 720"/>
              <a:gd name="T83" fmla="*/ 289 h 696"/>
              <a:gd name="T84" fmla="*/ 1 w 720"/>
              <a:gd name="T85" fmla="*/ 463 h 696"/>
              <a:gd name="T86" fmla="*/ 0 w 720"/>
              <a:gd name="T87" fmla="*/ 465 h 696"/>
              <a:gd name="T88" fmla="*/ 0 w 720"/>
              <a:gd name="T89" fmla="*/ 469 h 696"/>
              <a:gd name="T90" fmla="*/ 8 w 720"/>
              <a:gd name="T91" fmla="*/ 696 h 696"/>
              <a:gd name="T92" fmla="*/ 718 w 720"/>
              <a:gd name="T93" fmla="*/ 694 h 696"/>
              <a:gd name="T94" fmla="*/ 720 w 720"/>
              <a:gd name="T95" fmla="*/ 46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0" h="696">
                <a:moveTo>
                  <a:pt x="493" y="456"/>
                </a:moveTo>
                <a:lnTo>
                  <a:pt x="488" y="458"/>
                </a:lnTo>
                <a:lnTo>
                  <a:pt x="484" y="460"/>
                </a:lnTo>
                <a:lnTo>
                  <a:pt x="482" y="464"/>
                </a:lnTo>
                <a:lnTo>
                  <a:pt x="480" y="469"/>
                </a:lnTo>
                <a:lnTo>
                  <a:pt x="480" y="505"/>
                </a:lnTo>
                <a:lnTo>
                  <a:pt x="479" y="514"/>
                </a:lnTo>
                <a:lnTo>
                  <a:pt x="476" y="523"/>
                </a:lnTo>
                <a:lnTo>
                  <a:pt x="473" y="532"/>
                </a:lnTo>
                <a:lnTo>
                  <a:pt x="466" y="538"/>
                </a:lnTo>
                <a:lnTo>
                  <a:pt x="460" y="545"/>
                </a:lnTo>
                <a:lnTo>
                  <a:pt x="451" y="549"/>
                </a:lnTo>
                <a:lnTo>
                  <a:pt x="442" y="551"/>
                </a:lnTo>
                <a:lnTo>
                  <a:pt x="433" y="553"/>
                </a:lnTo>
                <a:lnTo>
                  <a:pt x="300" y="553"/>
                </a:lnTo>
                <a:lnTo>
                  <a:pt x="295" y="553"/>
                </a:lnTo>
                <a:lnTo>
                  <a:pt x="290" y="551"/>
                </a:lnTo>
                <a:lnTo>
                  <a:pt x="285" y="550"/>
                </a:lnTo>
                <a:lnTo>
                  <a:pt x="281" y="547"/>
                </a:lnTo>
                <a:lnTo>
                  <a:pt x="275" y="542"/>
                </a:lnTo>
                <a:lnTo>
                  <a:pt x="271" y="536"/>
                </a:lnTo>
                <a:lnTo>
                  <a:pt x="267" y="528"/>
                </a:lnTo>
                <a:lnTo>
                  <a:pt x="266" y="519"/>
                </a:lnTo>
                <a:lnTo>
                  <a:pt x="264" y="512"/>
                </a:lnTo>
                <a:lnTo>
                  <a:pt x="264" y="505"/>
                </a:lnTo>
                <a:lnTo>
                  <a:pt x="264" y="469"/>
                </a:lnTo>
                <a:lnTo>
                  <a:pt x="263" y="464"/>
                </a:lnTo>
                <a:lnTo>
                  <a:pt x="261" y="460"/>
                </a:lnTo>
                <a:lnTo>
                  <a:pt x="257" y="458"/>
                </a:lnTo>
                <a:lnTo>
                  <a:pt x="252" y="456"/>
                </a:lnTo>
                <a:lnTo>
                  <a:pt x="33" y="456"/>
                </a:lnTo>
                <a:lnTo>
                  <a:pt x="127" y="312"/>
                </a:lnTo>
                <a:lnTo>
                  <a:pt x="144" y="312"/>
                </a:lnTo>
                <a:lnTo>
                  <a:pt x="144" y="409"/>
                </a:lnTo>
                <a:lnTo>
                  <a:pt x="145" y="413"/>
                </a:lnTo>
                <a:lnTo>
                  <a:pt x="148" y="416"/>
                </a:lnTo>
                <a:lnTo>
                  <a:pt x="151" y="419"/>
                </a:lnTo>
                <a:lnTo>
                  <a:pt x="157" y="420"/>
                </a:lnTo>
                <a:lnTo>
                  <a:pt x="565" y="420"/>
                </a:lnTo>
                <a:lnTo>
                  <a:pt x="569" y="419"/>
                </a:lnTo>
                <a:lnTo>
                  <a:pt x="573" y="416"/>
                </a:lnTo>
                <a:lnTo>
                  <a:pt x="575" y="413"/>
                </a:lnTo>
                <a:lnTo>
                  <a:pt x="577" y="409"/>
                </a:lnTo>
                <a:lnTo>
                  <a:pt x="577" y="312"/>
                </a:lnTo>
                <a:lnTo>
                  <a:pt x="595" y="312"/>
                </a:lnTo>
                <a:lnTo>
                  <a:pt x="687" y="456"/>
                </a:lnTo>
                <a:lnTo>
                  <a:pt x="493" y="456"/>
                </a:lnTo>
                <a:close/>
                <a:moveTo>
                  <a:pt x="254" y="339"/>
                </a:moveTo>
                <a:lnTo>
                  <a:pt x="466" y="339"/>
                </a:lnTo>
                <a:lnTo>
                  <a:pt x="471" y="341"/>
                </a:lnTo>
                <a:lnTo>
                  <a:pt x="475" y="343"/>
                </a:lnTo>
                <a:lnTo>
                  <a:pt x="478" y="347"/>
                </a:lnTo>
                <a:lnTo>
                  <a:pt x="479" y="351"/>
                </a:lnTo>
                <a:lnTo>
                  <a:pt x="478" y="356"/>
                </a:lnTo>
                <a:lnTo>
                  <a:pt x="475" y="360"/>
                </a:lnTo>
                <a:lnTo>
                  <a:pt x="471" y="363"/>
                </a:lnTo>
                <a:lnTo>
                  <a:pt x="466" y="364"/>
                </a:lnTo>
                <a:lnTo>
                  <a:pt x="254" y="364"/>
                </a:lnTo>
                <a:lnTo>
                  <a:pt x="249" y="363"/>
                </a:lnTo>
                <a:lnTo>
                  <a:pt x="245" y="360"/>
                </a:lnTo>
                <a:lnTo>
                  <a:pt x="243" y="356"/>
                </a:lnTo>
                <a:lnTo>
                  <a:pt x="243" y="351"/>
                </a:lnTo>
                <a:lnTo>
                  <a:pt x="243" y="347"/>
                </a:lnTo>
                <a:lnTo>
                  <a:pt x="245" y="343"/>
                </a:lnTo>
                <a:lnTo>
                  <a:pt x="249" y="341"/>
                </a:lnTo>
                <a:lnTo>
                  <a:pt x="254" y="339"/>
                </a:lnTo>
                <a:close/>
                <a:moveTo>
                  <a:pt x="254" y="265"/>
                </a:moveTo>
                <a:lnTo>
                  <a:pt x="466" y="265"/>
                </a:lnTo>
                <a:lnTo>
                  <a:pt x="471" y="265"/>
                </a:lnTo>
                <a:lnTo>
                  <a:pt x="475" y="268"/>
                </a:lnTo>
                <a:lnTo>
                  <a:pt x="478" y="271"/>
                </a:lnTo>
                <a:lnTo>
                  <a:pt x="479" y="276"/>
                </a:lnTo>
                <a:lnTo>
                  <a:pt x="478" y="282"/>
                </a:lnTo>
                <a:lnTo>
                  <a:pt x="475" y="285"/>
                </a:lnTo>
                <a:lnTo>
                  <a:pt x="471" y="288"/>
                </a:lnTo>
                <a:lnTo>
                  <a:pt x="466" y="288"/>
                </a:lnTo>
                <a:lnTo>
                  <a:pt x="254" y="288"/>
                </a:lnTo>
                <a:lnTo>
                  <a:pt x="249" y="288"/>
                </a:lnTo>
                <a:lnTo>
                  <a:pt x="245" y="284"/>
                </a:lnTo>
                <a:lnTo>
                  <a:pt x="243" y="282"/>
                </a:lnTo>
                <a:lnTo>
                  <a:pt x="243" y="276"/>
                </a:lnTo>
                <a:lnTo>
                  <a:pt x="243" y="271"/>
                </a:lnTo>
                <a:lnTo>
                  <a:pt x="245" y="268"/>
                </a:lnTo>
                <a:lnTo>
                  <a:pt x="249" y="265"/>
                </a:lnTo>
                <a:lnTo>
                  <a:pt x="254" y="265"/>
                </a:lnTo>
                <a:close/>
                <a:moveTo>
                  <a:pt x="254" y="192"/>
                </a:moveTo>
                <a:lnTo>
                  <a:pt x="466" y="192"/>
                </a:lnTo>
                <a:lnTo>
                  <a:pt x="471" y="193"/>
                </a:lnTo>
                <a:lnTo>
                  <a:pt x="475" y="196"/>
                </a:lnTo>
                <a:lnTo>
                  <a:pt x="478" y="199"/>
                </a:lnTo>
                <a:lnTo>
                  <a:pt x="479" y="205"/>
                </a:lnTo>
                <a:lnTo>
                  <a:pt x="478" y="208"/>
                </a:lnTo>
                <a:lnTo>
                  <a:pt x="475" y="212"/>
                </a:lnTo>
                <a:lnTo>
                  <a:pt x="471" y="215"/>
                </a:lnTo>
                <a:lnTo>
                  <a:pt x="466" y="216"/>
                </a:lnTo>
                <a:lnTo>
                  <a:pt x="254" y="216"/>
                </a:lnTo>
                <a:lnTo>
                  <a:pt x="249" y="215"/>
                </a:lnTo>
                <a:lnTo>
                  <a:pt x="245" y="212"/>
                </a:lnTo>
                <a:lnTo>
                  <a:pt x="243" y="208"/>
                </a:lnTo>
                <a:lnTo>
                  <a:pt x="243" y="205"/>
                </a:lnTo>
                <a:lnTo>
                  <a:pt x="243" y="199"/>
                </a:lnTo>
                <a:lnTo>
                  <a:pt x="245" y="196"/>
                </a:lnTo>
                <a:lnTo>
                  <a:pt x="249" y="193"/>
                </a:lnTo>
                <a:lnTo>
                  <a:pt x="254" y="192"/>
                </a:lnTo>
                <a:close/>
                <a:moveTo>
                  <a:pt x="254" y="72"/>
                </a:moveTo>
                <a:lnTo>
                  <a:pt x="285" y="72"/>
                </a:lnTo>
                <a:lnTo>
                  <a:pt x="289" y="74"/>
                </a:lnTo>
                <a:lnTo>
                  <a:pt x="293" y="76"/>
                </a:lnTo>
                <a:lnTo>
                  <a:pt x="295" y="80"/>
                </a:lnTo>
                <a:lnTo>
                  <a:pt x="297" y="84"/>
                </a:lnTo>
                <a:lnTo>
                  <a:pt x="295" y="89"/>
                </a:lnTo>
                <a:lnTo>
                  <a:pt x="293" y="93"/>
                </a:lnTo>
                <a:lnTo>
                  <a:pt x="289" y="95"/>
                </a:lnTo>
                <a:lnTo>
                  <a:pt x="285" y="97"/>
                </a:lnTo>
                <a:lnTo>
                  <a:pt x="254" y="95"/>
                </a:lnTo>
                <a:lnTo>
                  <a:pt x="249" y="95"/>
                </a:lnTo>
                <a:lnTo>
                  <a:pt x="245" y="93"/>
                </a:lnTo>
                <a:lnTo>
                  <a:pt x="243" y="89"/>
                </a:lnTo>
                <a:lnTo>
                  <a:pt x="243" y="84"/>
                </a:lnTo>
                <a:lnTo>
                  <a:pt x="243" y="80"/>
                </a:lnTo>
                <a:lnTo>
                  <a:pt x="245" y="76"/>
                </a:lnTo>
                <a:lnTo>
                  <a:pt x="249" y="74"/>
                </a:lnTo>
                <a:lnTo>
                  <a:pt x="254" y="72"/>
                </a:lnTo>
                <a:close/>
                <a:moveTo>
                  <a:pt x="315" y="120"/>
                </a:moveTo>
                <a:lnTo>
                  <a:pt x="466" y="120"/>
                </a:lnTo>
                <a:lnTo>
                  <a:pt x="471" y="121"/>
                </a:lnTo>
                <a:lnTo>
                  <a:pt x="475" y="124"/>
                </a:lnTo>
                <a:lnTo>
                  <a:pt x="478" y="128"/>
                </a:lnTo>
                <a:lnTo>
                  <a:pt x="479" y="133"/>
                </a:lnTo>
                <a:lnTo>
                  <a:pt x="478" y="137"/>
                </a:lnTo>
                <a:lnTo>
                  <a:pt x="475" y="140"/>
                </a:lnTo>
                <a:lnTo>
                  <a:pt x="471" y="143"/>
                </a:lnTo>
                <a:lnTo>
                  <a:pt x="466" y="144"/>
                </a:lnTo>
                <a:lnTo>
                  <a:pt x="315" y="144"/>
                </a:lnTo>
                <a:lnTo>
                  <a:pt x="311" y="143"/>
                </a:lnTo>
                <a:lnTo>
                  <a:pt x="307" y="140"/>
                </a:lnTo>
                <a:lnTo>
                  <a:pt x="304" y="137"/>
                </a:lnTo>
                <a:lnTo>
                  <a:pt x="303" y="133"/>
                </a:lnTo>
                <a:lnTo>
                  <a:pt x="304" y="128"/>
                </a:lnTo>
                <a:lnTo>
                  <a:pt x="307" y="124"/>
                </a:lnTo>
                <a:lnTo>
                  <a:pt x="311" y="121"/>
                </a:lnTo>
                <a:lnTo>
                  <a:pt x="315" y="120"/>
                </a:lnTo>
                <a:close/>
                <a:moveTo>
                  <a:pt x="720" y="468"/>
                </a:moveTo>
                <a:lnTo>
                  <a:pt x="720" y="467"/>
                </a:lnTo>
                <a:lnTo>
                  <a:pt x="720" y="465"/>
                </a:lnTo>
                <a:lnTo>
                  <a:pt x="720" y="464"/>
                </a:lnTo>
                <a:lnTo>
                  <a:pt x="719" y="463"/>
                </a:lnTo>
                <a:lnTo>
                  <a:pt x="719" y="463"/>
                </a:lnTo>
                <a:lnTo>
                  <a:pt x="719" y="463"/>
                </a:lnTo>
                <a:lnTo>
                  <a:pt x="611" y="294"/>
                </a:lnTo>
                <a:lnTo>
                  <a:pt x="609" y="292"/>
                </a:lnTo>
                <a:lnTo>
                  <a:pt x="606" y="289"/>
                </a:lnTo>
                <a:lnTo>
                  <a:pt x="604" y="289"/>
                </a:lnTo>
                <a:lnTo>
                  <a:pt x="601" y="288"/>
                </a:lnTo>
                <a:lnTo>
                  <a:pt x="577" y="288"/>
                </a:lnTo>
                <a:lnTo>
                  <a:pt x="577" y="12"/>
                </a:lnTo>
                <a:lnTo>
                  <a:pt x="575" y="7"/>
                </a:lnTo>
                <a:lnTo>
                  <a:pt x="573" y="3"/>
                </a:lnTo>
                <a:lnTo>
                  <a:pt x="569" y="0"/>
                </a:lnTo>
                <a:lnTo>
                  <a:pt x="565" y="0"/>
                </a:lnTo>
                <a:lnTo>
                  <a:pt x="157" y="0"/>
                </a:lnTo>
                <a:lnTo>
                  <a:pt x="151" y="0"/>
                </a:lnTo>
                <a:lnTo>
                  <a:pt x="148" y="3"/>
                </a:lnTo>
                <a:lnTo>
                  <a:pt x="145" y="7"/>
                </a:lnTo>
                <a:lnTo>
                  <a:pt x="144" y="12"/>
                </a:lnTo>
                <a:lnTo>
                  <a:pt x="144" y="288"/>
                </a:lnTo>
                <a:lnTo>
                  <a:pt x="119" y="288"/>
                </a:lnTo>
                <a:lnTo>
                  <a:pt x="117" y="289"/>
                </a:lnTo>
                <a:lnTo>
                  <a:pt x="114" y="289"/>
                </a:lnTo>
                <a:lnTo>
                  <a:pt x="112" y="292"/>
                </a:lnTo>
                <a:lnTo>
                  <a:pt x="110" y="294"/>
                </a:lnTo>
                <a:lnTo>
                  <a:pt x="1" y="463"/>
                </a:lnTo>
                <a:lnTo>
                  <a:pt x="1" y="463"/>
                </a:lnTo>
                <a:lnTo>
                  <a:pt x="1" y="463"/>
                </a:lnTo>
                <a:lnTo>
                  <a:pt x="1" y="464"/>
                </a:lnTo>
                <a:lnTo>
                  <a:pt x="0" y="465"/>
                </a:lnTo>
                <a:lnTo>
                  <a:pt x="0" y="467"/>
                </a:lnTo>
                <a:lnTo>
                  <a:pt x="0" y="468"/>
                </a:lnTo>
                <a:lnTo>
                  <a:pt x="0" y="468"/>
                </a:lnTo>
                <a:lnTo>
                  <a:pt x="0" y="469"/>
                </a:lnTo>
                <a:lnTo>
                  <a:pt x="0" y="685"/>
                </a:lnTo>
                <a:lnTo>
                  <a:pt x="1" y="690"/>
                </a:lnTo>
                <a:lnTo>
                  <a:pt x="4" y="694"/>
                </a:lnTo>
                <a:lnTo>
                  <a:pt x="8" y="696"/>
                </a:lnTo>
                <a:lnTo>
                  <a:pt x="11" y="696"/>
                </a:lnTo>
                <a:lnTo>
                  <a:pt x="709" y="696"/>
                </a:lnTo>
                <a:lnTo>
                  <a:pt x="714" y="696"/>
                </a:lnTo>
                <a:lnTo>
                  <a:pt x="718" y="694"/>
                </a:lnTo>
                <a:lnTo>
                  <a:pt x="720" y="690"/>
                </a:lnTo>
                <a:lnTo>
                  <a:pt x="720" y="685"/>
                </a:lnTo>
                <a:lnTo>
                  <a:pt x="720" y="469"/>
                </a:lnTo>
                <a:lnTo>
                  <a:pt x="720" y="468"/>
                </a:lnTo>
                <a:lnTo>
                  <a:pt x="720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962C27C-2780-421B-A554-79F4655F0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20067" y="5469241"/>
            <a:ext cx="680229" cy="6802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21013"/>
              </p:ext>
            </p:extLst>
          </p:nvPr>
        </p:nvGraphicFramePr>
        <p:xfrm>
          <a:off x="838200" y="1243876"/>
          <a:ext cx="10515599" cy="3520847"/>
        </p:xfrm>
        <a:graphic>
          <a:graphicData uri="http://schemas.openxmlformats.org/drawingml/2006/table">
            <a:tbl>
              <a:tblPr/>
              <a:tblGrid>
                <a:gridCol w="263196">
                  <a:extLst>
                    <a:ext uri="{9D8B030D-6E8A-4147-A177-3AD203B41FA5}">
                      <a16:colId xmlns:a16="http://schemas.microsoft.com/office/drawing/2014/main" val="1031838369"/>
                    </a:ext>
                  </a:extLst>
                </a:gridCol>
                <a:gridCol w="1536330">
                  <a:extLst>
                    <a:ext uri="{9D8B030D-6E8A-4147-A177-3AD203B41FA5}">
                      <a16:colId xmlns:a16="http://schemas.microsoft.com/office/drawing/2014/main" val="250764135"/>
                    </a:ext>
                  </a:extLst>
                </a:gridCol>
                <a:gridCol w="630446">
                  <a:extLst>
                    <a:ext uri="{9D8B030D-6E8A-4147-A177-3AD203B41FA5}">
                      <a16:colId xmlns:a16="http://schemas.microsoft.com/office/drawing/2014/main" val="793884017"/>
                    </a:ext>
                  </a:extLst>
                </a:gridCol>
                <a:gridCol w="575359">
                  <a:extLst>
                    <a:ext uri="{9D8B030D-6E8A-4147-A177-3AD203B41FA5}">
                      <a16:colId xmlns:a16="http://schemas.microsoft.com/office/drawing/2014/main" val="2893979316"/>
                    </a:ext>
                  </a:extLst>
                </a:gridCol>
                <a:gridCol w="667171">
                  <a:extLst>
                    <a:ext uri="{9D8B030D-6E8A-4147-A177-3AD203B41FA5}">
                      <a16:colId xmlns:a16="http://schemas.microsoft.com/office/drawing/2014/main" val="3454137499"/>
                    </a:ext>
                  </a:extLst>
                </a:gridCol>
                <a:gridCol w="605963">
                  <a:extLst>
                    <a:ext uri="{9D8B030D-6E8A-4147-A177-3AD203B41FA5}">
                      <a16:colId xmlns:a16="http://schemas.microsoft.com/office/drawing/2014/main" val="1550798593"/>
                    </a:ext>
                  </a:extLst>
                </a:gridCol>
                <a:gridCol w="520271">
                  <a:extLst>
                    <a:ext uri="{9D8B030D-6E8A-4147-A177-3AD203B41FA5}">
                      <a16:colId xmlns:a16="http://schemas.microsoft.com/office/drawing/2014/main" val="248212204"/>
                    </a:ext>
                  </a:extLst>
                </a:gridCol>
                <a:gridCol w="612084">
                  <a:extLst>
                    <a:ext uri="{9D8B030D-6E8A-4147-A177-3AD203B41FA5}">
                      <a16:colId xmlns:a16="http://schemas.microsoft.com/office/drawing/2014/main" val="31113786"/>
                    </a:ext>
                  </a:extLst>
                </a:gridCol>
                <a:gridCol w="618205">
                  <a:extLst>
                    <a:ext uri="{9D8B030D-6E8A-4147-A177-3AD203B41FA5}">
                      <a16:colId xmlns:a16="http://schemas.microsoft.com/office/drawing/2014/main" val="132072925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4090797751"/>
                    </a:ext>
                  </a:extLst>
                </a:gridCol>
                <a:gridCol w="618205">
                  <a:extLst>
                    <a:ext uri="{9D8B030D-6E8A-4147-A177-3AD203B41FA5}">
                      <a16:colId xmlns:a16="http://schemas.microsoft.com/office/drawing/2014/main" val="2870785577"/>
                    </a:ext>
                  </a:extLst>
                </a:gridCol>
                <a:gridCol w="630446">
                  <a:extLst>
                    <a:ext uri="{9D8B030D-6E8A-4147-A177-3AD203B41FA5}">
                      <a16:colId xmlns:a16="http://schemas.microsoft.com/office/drawing/2014/main" val="1008979931"/>
                    </a:ext>
                  </a:extLst>
                </a:gridCol>
                <a:gridCol w="630446">
                  <a:extLst>
                    <a:ext uri="{9D8B030D-6E8A-4147-A177-3AD203B41FA5}">
                      <a16:colId xmlns:a16="http://schemas.microsoft.com/office/drawing/2014/main" val="794672320"/>
                    </a:ext>
                  </a:extLst>
                </a:gridCol>
                <a:gridCol w="630446">
                  <a:extLst>
                    <a:ext uri="{9D8B030D-6E8A-4147-A177-3AD203B41FA5}">
                      <a16:colId xmlns:a16="http://schemas.microsoft.com/office/drawing/2014/main" val="3193313631"/>
                    </a:ext>
                  </a:extLst>
                </a:gridCol>
                <a:gridCol w="538634">
                  <a:extLst>
                    <a:ext uri="{9D8B030D-6E8A-4147-A177-3AD203B41FA5}">
                      <a16:colId xmlns:a16="http://schemas.microsoft.com/office/drawing/2014/main" val="1768757175"/>
                    </a:ext>
                  </a:extLst>
                </a:gridCol>
                <a:gridCol w="605963">
                  <a:extLst>
                    <a:ext uri="{9D8B030D-6E8A-4147-A177-3AD203B41FA5}">
                      <a16:colId xmlns:a16="http://schemas.microsoft.com/office/drawing/2014/main" val="1055545248"/>
                    </a:ext>
                  </a:extLst>
                </a:gridCol>
              </a:tblGrid>
              <a:tr h="27421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effectLst/>
                        </a:rPr>
                        <a:t>№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Наименование управлений Акмолинской области (услугодатели)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900" b="1" dirty="0">
                          <a:effectLst/>
                        </a:rPr>
                        <a:t>задачи по достижению ключевого целевого индикатора «Комплексный показатель повышения качества оказания государственных услуг» </a:t>
                      </a:r>
                      <a:r>
                        <a:rPr lang="ru-RU" sz="900" b="1" dirty="0" smtClean="0">
                          <a:effectLst/>
                        </a:rPr>
                        <a:t>на 2023 </a:t>
                      </a:r>
                      <a:r>
                        <a:rPr lang="ru-RU" sz="900" b="1" dirty="0">
                          <a:effectLst/>
                        </a:rPr>
                        <a:t>года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Комплексный показатель обеспечения качества оказания государственных услуг (план%)*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86126"/>
                  </a:ext>
                </a:extLst>
              </a:tr>
              <a:tr h="38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dirty="0">
                          <a:effectLst/>
                        </a:rPr>
                        <a:t>Обеспечение соблюдения требований законодательства при предоставлении государственных услуг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Проведение праворазъяснительной работы по вопросам оказания государственных услуг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Увеличение доли государственных услуг оказываемых через Портал «электронного правительства», Госкорпорацию%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Обновление устаревшей компьютерной техники, применяемой при оказании государственных услуг 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прохождение курсов повышения квалификаций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66854"/>
                  </a:ext>
                </a:extLst>
              </a:tr>
              <a:tr h="1101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ПЭП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>
                          <a:effectLst/>
                        </a:rPr>
                        <a:t>Госкорпорация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63459"/>
                  </a:ext>
                </a:extLst>
              </a:tr>
              <a:tr h="134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план%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план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>
                          <a:effectLst/>
                        </a:rPr>
                        <a:t>факт % 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43663"/>
                  </a:ext>
                </a:extLst>
              </a:tr>
              <a:tr h="134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2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3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4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5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6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7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8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9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10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12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13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14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1">
                          <a:effectLst/>
                        </a:rPr>
                        <a:t>15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00393"/>
                  </a:ext>
                </a:extLst>
              </a:tr>
              <a:tr h="856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8363" marR="1836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</a:rPr>
                        <a:t>ГККП "Высший колледж города Степногорск при управлении образования Акмлинской области"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94,4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56,0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>
                          <a:effectLst/>
                        </a:rPr>
                        <a:t>36,7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100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 smtClean="0">
                          <a:effectLst/>
                        </a:rPr>
                        <a:t>80</a:t>
                      </a:r>
                      <a:endParaRPr lang="en-US" sz="1300" b="1" dirty="0">
                        <a:effectLst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>
                          <a:effectLst/>
                        </a:rPr>
                        <a:t>90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 smtClean="0">
                          <a:effectLst/>
                        </a:rPr>
                        <a:t>77,85</a:t>
                      </a:r>
                      <a:endParaRPr lang="en-US" sz="1300" b="1" dirty="0">
                        <a:effectLst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0485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2269" y="5284575"/>
            <a:ext cx="1050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Продолжить работу по увеличению доли оказания государственных услуг через </a:t>
            </a:r>
          </a:p>
          <a:p>
            <a:r>
              <a:rPr lang="ru-RU" dirty="0" smtClean="0"/>
              <a:t>Портал электронного правительства, Государственную корпорацию и электронные системы </a:t>
            </a:r>
            <a:r>
              <a:rPr lang="ru-RU" dirty="0" err="1" smtClean="0"/>
              <a:t>услугодателя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3200" b="1" dirty="0" smtClean="0">
                <a:latin typeface="+mj-lt"/>
              </a:rPr>
              <a:t>План работы в сфере оказания государственных услуг в 2024 году</a:t>
            </a:r>
            <a:endParaRPr lang="ru-RU" sz="3600" dirty="0">
              <a:latin typeface="+mj-lt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Полилиния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7 сбалансированной системы показателей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7248" r="787" b="6257"/>
          <a:stretch/>
        </p:blipFill>
        <p:spPr>
          <a:xfrm>
            <a:off x="1008137" y="1170940"/>
            <a:ext cx="4511514" cy="5522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6242" b="3762"/>
          <a:stretch/>
        </p:blipFill>
        <p:spPr>
          <a:xfrm>
            <a:off x="6475614" y="1170940"/>
            <a:ext cx="4339244" cy="56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адпись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505671"/>
            <a:ext cx="5786662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6000" b="1" dirty="0">
                <a:solidFill>
                  <a:schemeClr val="bg1"/>
                </a:solidFill>
                <a:latin typeface="+mj-lt"/>
              </a:rPr>
              <a:t>СПАСИБО</a:t>
            </a:r>
            <a:r>
              <a:rPr lang="ru-RU" sz="6000" dirty="0">
                <a:solidFill>
                  <a:schemeClr val="bg1"/>
                </a:solidFill>
                <a:latin typeface="+mj-lt"/>
              </a:rPr>
              <a:t> ЗА ВНИМАНИЕ!</a:t>
            </a: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>
            <a:hlinkClick r:id="rId5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Слайд 10 сбалансированной системы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66_TF89048086.potx" id="{FD1CD774-5989-4033-9C28-935FA2F61273}" vid="{CC00DBE6-ECFD-4B65-8C82-EC00E911BF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4CC17A-C7FA-42F7-A285-99975430E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028FB-6012-4967-A451-C2FAE951FE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Сбалансированная система показателей от компании 24Slides</Template>
  <TotalTime>0</TotalTime>
  <Words>584</Words>
  <Application>Microsoft Office PowerPoint</Application>
  <PresentationFormat>Широкоэкранный</PresentationFormat>
  <Paragraphs>210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Тема Office</vt:lpstr>
      <vt:lpstr>Слайд 1 сбалансированной системы показателей</vt:lpstr>
      <vt:lpstr>Слайд 2 сбалансированной системы показателей</vt:lpstr>
      <vt:lpstr>Слайд 3 сбалансированной системы показателей</vt:lpstr>
      <vt:lpstr>Слайд 4 сбалансированной системы показателей</vt:lpstr>
      <vt:lpstr>Слайд 5 сбалансированной системы показателей</vt:lpstr>
      <vt:lpstr>Слайд 6 сбалансированной системы показателей</vt:lpstr>
      <vt:lpstr>Слайд 7 сбалансированной системы показателей</vt:lpstr>
      <vt:lpstr>Слайд 10 сбалансированной системы показателей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2024-01-10T05:47:46Z</dcterms:created>
  <dcterms:modified xsi:type="dcterms:W3CDTF">2024-01-10T10:11:42Z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