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3" r:id="rId6"/>
    <p:sldId id="264" r:id="rId7"/>
    <p:sldId id="265" r:id="rId8"/>
    <p:sldId id="267" r:id="rId9"/>
    <p:sldId id="268" r:id="rId10"/>
    <p:sldId id="272" r:id="rId11"/>
    <p:sldId id="271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84" userDrawn="1">
          <p15:clr>
            <a:srgbClr val="A4A3A4"/>
          </p15:clr>
        </p15:guide>
        <p15:guide id="4" orient="horz" pos="24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52" autoAdjust="0"/>
  </p:normalViewPr>
  <p:slideViewPr>
    <p:cSldViewPr snapToGrid="0" showGuides="1">
      <p:cViewPr varScale="1">
        <p:scale>
          <a:sx n="80" d="100"/>
          <a:sy n="80" d="100"/>
        </p:scale>
        <p:origin x="120" y="732"/>
      </p:cViewPr>
      <p:guideLst>
        <p:guide orient="horz" pos="912"/>
        <p:guide pos="3840"/>
        <p:guide orient="horz" pos="3984"/>
        <p:guide orient="horz" pos="24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623F4313-9FCE-4A92-819A-FAD0FCF0E5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ED8F2DB-1094-477F-B0A7-6AC3F2199E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B934BC-F238-447B-95EF-EA931230C320}" type="datetime1">
              <a:rPr lang="ru-RU" smtClean="0"/>
              <a:t>11.01.2024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A06BA01-9EAD-49E8-91CF-2A395945EA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="" xmlns:a16="http://schemas.microsoft.com/office/drawing/2014/main" id="{8C7E85C4-F9C1-42D8-B803-39C514A3B3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9474F99-60BC-462F-82FF-AD0F7D3371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019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F88F6-FC76-4475-8D83-C67703B2FC47}" type="datetime1">
              <a:rPr lang="ru-RU" smtClean="0"/>
              <a:pPr/>
              <a:t>11.01.2024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A226AB8-ACBE-42E6-92F5-667EDDCD965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1557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226AB8-ACBE-42E6-92F5-667EDDCD965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283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226AB8-ACBE-42E6-92F5-667EDDCD965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557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226AB8-ACBE-42E6-92F5-667EDDCD965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874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226AB8-ACBE-42E6-92F5-667EDDCD9652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715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226AB8-ACBE-42E6-92F5-667EDDCD965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213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226AB8-ACBE-42E6-92F5-667EDDCD965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026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226AB8-ACBE-42E6-92F5-667EDDCD9652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102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226AB8-ACBE-42E6-92F5-667EDDCD9652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639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43EBD421-E477-405A-91D4-9468DE9BE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>
            <a:extLst>
              <a:ext uri="{FF2B5EF4-FFF2-40B4-BE49-F238E27FC236}">
                <a16:creationId xmlns="" xmlns:a16="http://schemas.microsoft.com/office/drawing/2014/main" id="{AB024F0D-0F00-4C64-975C-BD7D4FE0E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67D0E03-CFD6-4610-88AC-17F03CE8E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E8F9AD-0395-4B26-9B1D-526DA1A5444D}" type="datetime1">
              <a:rPr lang="ru-RU" noProof="0" smtClean="0"/>
              <a:t>11.01.2024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44536D-CBA9-4A34-85D3-481BD129E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="" xmlns:a16="http://schemas.microsoft.com/office/drawing/2014/main" id="{98C1F8E3-036A-45B8-BF1F-BEF0C559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4A7955-6230-48B4-BD8B-A7C460F7594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3774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2306B1F3-61FB-4FDC-814D-EEC1C1FC3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52403B0-8D7F-4489-AB72-C346C8870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1FC9304-E5BD-4F3E-ADB0-974FEBCDE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60CDAD-434E-4A0B-B6ED-D382111C79FB}" type="datetime1">
              <a:rPr lang="ru-RU" noProof="0" smtClean="0"/>
              <a:t>11.01.2024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338AD29-D9CD-42D8-9604-C47996EE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="" xmlns:a16="http://schemas.microsoft.com/office/drawing/2014/main" id="{2452C394-EF43-405B-9653-70AAB909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4A7955-6230-48B4-BD8B-A7C460F7594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2945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>
            <a:extLst>
              <a:ext uri="{FF2B5EF4-FFF2-40B4-BE49-F238E27FC236}">
                <a16:creationId xmlns="" xmlns:a16="http://schemas.microsoft.com/office/drawing/2014/main" id="{19D1E61D-2F00-41ED-8D92-7CAEB9A5A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4647491-5142-48CA-9664-F5082D450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594576D-BE01-4BB5-A9F4-7DE4814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863A8E-0D66-456E-B471-FEDB0FC2F39D}" type="datetime1">
              <a:rPr lang="ru-RU" noProof="0" smtClean="0"/>
              <a:t>11.01.2024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C10CA14-AD61-4101-9143-F7884378C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="" xmlns:a16="http://schemas.microsoft.com/office/drawing/2014/main" id="{5E98B885-CFEA-4882-BBEA-C5F14208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4A7955-6230-48B4-BD8B-A7C460F7594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51664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E98C47AB-DC6F-40F0-B4FB-9C0850EE0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B0939C5-683A-4FDC-A8CF-5F35848AD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E1FB5F0-A7AB-4ACB-91A6-4B836F174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19439F-9D54-4B02-A7A4-5BD01D43B4AE}" type="datetime1">
              <a:rPr lang="ru-RU" noProof="0" smtClean="0"/>
              <a:t>11.01.2024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01BCE02-CEFC-4D30-BBB0-23CE2CB5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="" xmlns:a16="http://schemas.microsoft.com/office/drawing/2014/main" id="{38F49760-3E16-4F16-B710-C85178E29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4A7955-6230-48B4-BD8B-A7C460F7594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7980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839EE07D-6026-47C0-975A-7E493011B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CC00015-2956-4E1F-B05F-214F1DE24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5556B43-C1CB-4618-B91B-AAAEEB40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6C0A6F-5456-4907-9736-D300E197B0DF}" type="datetime1">
              <a:rPr lang="ru-RU" noProof="0" smtClean="0"/>
              <a:t>11.01.2024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1688E39-E80F-4C18-9C2A-69886B82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="" xmlns:a16="http://schemas.microsoft.com/office/drawing/2014/main" id="{A24C5964-5187-4195-8EAF-85D18DC4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4A7955-6230-48B4-BD8B-A7C460F7594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5891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C967B990-ED8C-4AAA-8241-C4881B138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66612F2-9E33-44D3-80E2-578C5440A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F8F7B21-660D-43B3-9151-B40C9ABCD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C326A10-CB05-4418-9338-CB55A7059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6BEBD8-3BCB-4CC8-8F2F-670B15C79D72}" type="datetime1">
              <a:rPr lang="ru-RU" noProof="0" smtClean="0"/>
              <a:t>11.01.2024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6940335-9BE1-42D1-A30D-C3232BD3E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="" xmlns:a16="http://schemas.microsoft.com/office/drawing/2014/main" id="{14E95C68-4307-4B03-8921-74DB1041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4A7955-6230-48B4-BD8B-A7C460F7594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2120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D97EBEC8-AC56-429B-89C3-BB6A0E6E3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63866BA-F48C-4383-B119-81B349676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C89F967-CBBC-414E-9DC3-136707A8D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B905A60-FBC4-40AC-9F71-0FAD9CD7A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24F92BA-75D6-44F9-A1C8-BCFBF6FF6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E93CDDC-3537-4692-BE83-87B2A82A7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C8B678-09EF-401F-A326-026049C2F9AC}" type="datetime1">
              <a:rPr lang="ru-RU" noProof="0" smtClean="0"/>
              <a:t>11.01.2024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F37B9E1-D5EA-4054-8D92-F930B3696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="" xmlns:a16="http://schemas.microsoft.com/office/drawing/2014/main" id="{9898A038-7CD6-4715-9FDA-7194E6BC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4A7955-6230-48B4-BD8B-A7C460F7594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8703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D65FAF-B698-49B0-B197-FD64C97AF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D3E3F44-F1D6-40F7-9A7D-0542C4A9C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6063D6-467A-48D7-B8AF-D27ECD8ECB25}" type="datetime1">
              <a:rPr lang="ru-RU" noProof="0" smtClean="0"/>
              <a:t>11.01.2024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248CC28-3F4A-42A0-B211-4BA085ADC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="" xmlns:a16="http://schemas.microsoft.com/office/drawing/2014/main" id="{BC3B6C99-6764-43D0-84AE-52C83494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4A7955-6230-48B4-BD8B-A7C460F7594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0576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479C79D-3B8A-4FA9-BC4A-63E3EF10A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7A93A9-0F31-48AD-9119-27171DEC7632}" type="datetime1">
              <a:rPr lang="ru-RU" noProof="0" smtClean="0"/>
              <a:t>11.01.2024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4730E35-44DB-4FED-9E24-5BBE5D9DA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="" xmlns:a16="http://schemas.microsoft.com/office/drawing/2014/main" id="{A1CDC42F-3337-4692-B53C-A55290487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4A7955-6230-48B4-BD8B-A7C460F7594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5842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B6907D58-952D-44D7-9911-60544C9F5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05BC150-9914-4A82-84CF-B3708B975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44A7C02-9C7E-401F-BABE-D3028FF18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ED6080A-4623-4F4C-B5BF-7E9E7531F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0DAEA7-34F6-4869-81B3-783AF0C472F4}" type="datetime1">
              <a:rPr lang="ru-RU" noProof="0" smtClean="0"/>
              <a:t>11.01.2024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19B1D15-0BD5-4F6E-A265-BD1F2F361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="" xmlns:a16="http://schemas.microsoft.com/office/drawing/2014/main" id="{5FF764D4-AA29-4DF8-A501-E2B904E9C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4A7955-6230-48B4-BD8B-A7C460F7594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7885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9814D526-F53C-446D-8D7C-8A73C2A6A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>
            <a:extLst>
              <a:ext uri="{FF2B5EF4-FFF2-40B4-BE49-F238E27FC236}">
                <a16:creationId xmlns="" xmlns:a16="http://schemas.microsoft.com/office/drawing/2014/main" id="{7341CC3D-D32B-4629-85B8-E779A4105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0517242-BF08-4A5E-ABD7-483896CAE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0B2B8E4-DF23-4701-B28A-B9E5700B3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CA2FFE-9F91-44A0-A9D4-DDD741311153}" type="datetime1">
              <a:rPr lang="ru-RU" noProof="0" smtClean="0"/>
              <a:t>11.01.2024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46DE909-4588-4CF5-B2FA-B7631243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="" xmlns:a16="http://schemas.microsoft.com/office/drawing/2014/main" id="{69EA005E-65C2-4007-815C-52F23809F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4A7955-6230-48B4-BD8B-A7C460F7594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5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373118-F27D-412D-B19A-2DB8C8101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B537CCC-B536-48B0-B893-63FFC2EBD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5CE552F-73E7-48CE-AAB3-E947C535D5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214645A-BA2D-48FA-B2EE-457A85B47F33}" type="datetime1">
              <a:rPr lang="ru-RU" noProof="0" smtClean="0"/>
              <a:t>11.01.2024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6E40B4F-2015-4E9F-BCB3-E0BFA4AF9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="" xmlns:a16="http://schemas.microsoft.com/office/drawing/2014/main" id="{DB610C3C-BBD3-4864-98E4-5D7B08A62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A4A7955-6230-48B4-BD8B-A7C460F7594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3268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24slides.com/?utm_campaign=mp&amp;utm_medium=ppt&amp;utm_source=pptlink&amp;utm_content=&amp;utm_term=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24slides.com/?utm_campaign=mp&amp;utm_medium=ppt&amp;utm_source=pptlink&amp;utm_content=&amp;utm_term=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5AE457D-0397-41A5-A1CF-4C80622841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100" y="362320"/>
            <a:ext cx="11607800" cy="613336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016AF48-2AA8-4B78-82AB-CE8B9E71F2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01800"/>
            <a:ext cx="7023100" cy="34544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7" name="Прямоугольник 6">
            <a:hlinkClick r:id="rId5"/>
            <a:extLst>
              <a:ext uri="{FF2B5EF4-FFF2-40B4-BE49-F238E27FC236}">
                <a16:creationId xmlns="" xmlns:a16="http://schemas.microsoft.com/office/drawing/2014/main" id="{FD739A43-7308-4A45-800C-2B124CABFA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944100" y="4161794"/>
            <a:ext cx="1955800" cy="994405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Надпись 7">
            <a:extLst>
              <a:ext uri="{FF2B5EF4-FFF2-40B4-BE49-F238E27FC236}">
                <a16:creationId xmlns="" xmlns:a16="http://schemas.microsoft.com/office/drawing/2014/main" id="{3DC4CCBA-12AD-4433-A381-A03661E3D927}"/>
              </a:ext>
            </a:extLst>
          </p:cNvPr>
          <p:cNvSpPr txBox="1"/>
          <p:nvPr/>
        </p:nvSpPr>
        <p:spPr>
          <a:xfrm>
            <a:off x="292100" y="2249929"/>
            <a:ext cx="6574213" cy="184665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kk-KZ" sz="4000" b="1" dirty="0" smtClean="0">
                <a:solidFill>
                  <a:schemeClr val="bg1"/>
                </a:solidFill>
                <a:latin typeface="+mj-lt"/>
              </a:rPr>
              <a:t>2023 </a:t>
            </a:r>
            <a:r>
              <a:rPr lang="kk-KZ" sz="4000" b="1" dirty="0" smtClean="0">
                <a:solidFill>
                  <a:schemeClr val="bg1"/>
                </a:solidFill>
                <a:latin typeface="+mj-lt"/>
              </a:rPr>
              <a:t>жылға </a:t>
            </a:r>
            <a:endParaRPr lang="kk-KZ" sz="40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kk-KZ" sz="4000" b="1" dirty="0" smtClean="0">
                <a:solidFill>
                  <a:schemeClr val="bg1"/>
                </a:solidFill>
                <a:latin typeface="+mj-lt"/>
              </a:rPr>
              <a:t>Мемлекеттік </a:t>
            </a:r>
            <a:r>
              <a:rPr lang="kk-KZ" sz="4000" b="1" dirty="0">
                <a:solidFill>
                  <a:schemeClr val="bg1"/>
                </a:solidFill>
                <a:latin typeface="+mj-lt"/>
              </a:rPr>
              <a:t>қызмет </a:t>
            </a:r>
            <a:r>
              <a:rPr lang="kk-KZ" sz="4000" b="1" dirty="0" smtClean="0">
                <a:solidFill>
                  <a:schemeClr val="bg1"/>
                </a:solidFill>
                <a:latin typeface="+mj-lt"/>
              </a:rPr>
              <a:t>көрсетуіне талдау 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Надпись 8">
            <a:extLst>
              <a:ext uri="{FF2B5EF4-FFF2-40B4-BE49-F238E27FC236}">
                <a16:creationId xmlns="" xmlns:a16="http://schemas.microsoft.com/office/drawing/2014/main" id="{7EAEBA89-B616-43ED-A91E-61105E1C9DD6}"/>
              </a:ext>
            </a:extLst>
          </p:cNvPr>
          <p:cNvSpPr txBox="1"/>
          <p:nvPr/>
        </p:nvSpPr>
        <p:spPr>
          <a:xfrm>
            <a:off x="618219" y="4103174"/>
            <a:ext cx="5786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0"/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BAC4DC87-4412-47EA-869B-E290F40E52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/>
              <a:t>Слайд 1 сбалансированной системы показателей</a:t>
            </a:r>
          </a:p>
        </p:txBody>
      </p:sp>
    </p:spTree>
    <p:extLst>
      <p:ext uri="{BB962C8B-B14F-4D97-AF65-F5344CB8AC3E}">
        <p14:creationId xmlns:p14="http://schemas.microsoft.com/office/powerpoint/2010/main" val="3623649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A5D2A43-E613-4861-B777-A0FBFF4745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78E9E76-0170-4D84-BCC3-07E8CC1CF3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7" name="Заголовок 6" hidden="1">
            <a:extLst>
              <a:ext uri="{FF2B5EF4-FFF2-40B4-BE49-F238E27FC236}">
                <a16:creationId xmlns="" xmlns:a16="http://schemas.microsoft.com/office/drawing/2014/main" id="{9B326F38-4E3F-467E-B912-22D5333F42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/>
              <a:t>Слайд 2 сбалансированной системы показателей</a:t>
            </a:r>
          </a:p>
        </p:txBody>
      </p:sp>
      <p:sp>
        <p:nvSpPr>
          <p:cNvPr id="13" name="Надпись 12">
            <a:extLst>
              <a:ext uri="{FF2B5EF4-FFF2-40B4-BE49-F238E27FC236}">
                <a16:creationId xmlns=""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63904" y="292101"/>
            <a:ext cx="926419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kk-KZ" sz="3200" b="1" dirty="0" smtClean="0">
                <a:latin typeface="Arial Narrow" pitchFamily="34" charset="0"/>
              </a:rPr>
              <a:t>Көрсетілетін мемлекеттік қызметтердің тізімі</a:t>
            </a:r>
            <a:endParaRPr lang="ru-RU" sz="3600" dirty="0">
              <a:latin typeface="+mj-lt"/>
            </a:endParaRPr>
          </a:p>
        </p:txBody>
      </p:sp>
      <p:grpSp>
        <p:nvGrpSpPr>
          <p:cNvPr id="78" name="Группа 77" descr="Это изображение содержит значок с линейчатой диаграммой. ">
            <a:extLst>
              <a:ext uri="{FF2B5EF4-FFF2-40B4-BE49-F238E27FC236}">
                <a16:creationId xmlns="" xmlns:a16="http://schemas.microsoft.com/office/drawing/2014/main" id="{ABB60BDA-D4C1-4C07-BE44-8158EF962C92}"/>
              </a:ext>
            </a:extLst>
          </p:cNvPr>
          <p:cNvGrpSpPr/>
          <p:nvPr/>
        </p:nvGrpSpPr>
        <p:grpSpPr>
          <a:xfrm>
            <a:off x="7283722" y="4934265"/>
            <a:ext cx="347679" cy="336153"/>
            <a:chOff x="4892675" y="2501900"/>
            <a:chExt cx="287338" cy="277813"/>
          </a:xfrm>
          <a:solidFill>
            <a:schemeClr val="bg1"/>
          </a:solidFill>
        </p:grpSpPr>
        <p:sp>
          <p:nvSpPr>
            <p:cNvPr id="79" name="Полилиния 300">
              <a:extLst>
                <a:ext uri="{FF2B5EF4-FFF2-40B4-BE49-F238E27FC236}">
                  <a16:creationId xmlns="" xmlns:a16="http://schemas.microsoft.com/office/drawing/2014/main" id="{079F1AF8-61FC-4E38-A00F-4F8AC7B28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425" y="2501900"/>
              <a:ext cx="227013" cy="157163"/>
            </a:xfrm>
            <a:custGeom>
              <a:avLst/>
              <a:gdLst>
                <a:gd name="T0" fmla="*/ 19 w 712"/>
                <a:gd name="T1" fmla="*/ 494 h 495"/>
                <a:gd name="T2" fmla="*/ 679 w 712"/>
                <a:gd name="T3" fmla="*/ 60 h 495"/>
                <a:gd name="T4" fmla="*/ 668 w 712"/>
                <a:gd name="T5" fmla="*/ 167 h 495"/>
                <a:gd name="T6" fmla="*/ 669 w 712"/>
                <a:gd name="T7" fmla="*/ 173 h 495"/>
                <a:gd name="T8" fmla="*/ 672 w 712"/>
                <a:gd name="T9" fmla="*/ 177 h 495"/>
                <a:gd name="T10" fmla="*/ 677 w 712"/>
                <a:gd name="T11" fmla="*/ 180 h 495"/>
                <a:gd name="T12" fmla="*/ 682 w 712"/>
                <a:gd name="T13" fmla="*/ 180 h 495"/>
                <a:gd name="T14" fmla="*/ 688 w 712"/>
                <a:gd name="T15" fmla="*/ 179 h 495"/>
                <a:gd name="T16" fmla="*/ 696 w 712"/>
                <a:gd name="T17" fmla="*/ 173 h 495"/>
                <a:gd name="T18" fmla="*/ 712 w 712"/>
                <a:gd name="T19" fmla="*/ 31 h 495"/>
                <a:gd name="T20" fmla="*/ 712 w 712"/>
                <a:gd name="T21" fmla="*/ 30 h 495"/>
                <a:gd name="T22" fmla="*/ 712 w 712"/>
                <a:gd name="T23" fmla="*/ 27 h 495"/>
                <a:gd name="T24" fmla="*/ 711 w 712"/>
                <a:gd name="T25" fmla="*/ 24 h 495"/>
                <a:gd name="T26" fmla="*/ 710 w 712"/>
                <a:gd name="T27" fmla="*/ 22 h 495"/>
                <a:gd name="T28" fmla="*/ 710 w 712"/>
                <a:gd name="T29" fmla="*/ 22 h 495"/>
                <a:gd name="T30" fmla="*/ 707 w 712"/>
                <a:gd name="T31" fmla="*/ 20 h 495"/>
                <a:gd name="T32" fmla="*/ 705 w 712"/>
                <a:gd name="T33" fmla="*/ 17 h 495"/>
                <a:gd name="T34" fmla="*/ 702 w 712"/>
                <a:gd name="T35" fmla="*/ 16 h 495"/>
                <a:gd name="T36" fmla="*/ 700 w 712"/>
                <a:gd name="T37" fmla="*/ 15 h 495"/>
                <a:gd name="T38" fmla="*/ 699 w 712"/>
                <a:gd name="T39" fmla="*/ 15 h 495"/>
                <a:gd name="T40" fmla="*/ 561 w 712"/>
                <a:gd name="T41" fmla="*/ 0 h 495"/>
                <a:gd name="T42" fmla="*/ 555 w 712"/>
                <a:gd name="T43" fmla="*/ 1 h 495"/>
                <a:gd name="T44" fmla="*/ 551 w 712"/>
                <a:gd name="T45" fmla="*/ 6 h 495"/>
                <a:gd name="T46" fmla="*/ 548 w 712"/>
                <a:gd name="T47" fmla="*/ 11 h 495"/>
                <a:gd name="T48" fmla="*/ 547 w 712"/>
                <a:gd name="T49" fmla="*/ 16 h 495"/>
                <a:gd name="T50" fmla="*/ 549 w 712"/>
                <a:gd name="T51" fmla="*/ 22 h 495"/>
                <a:gd name="T52" fmla="*/ 552 w 712"/>
                <a:gd name="T53" fmla="*/ 27 h 495"/>
                <a:gd name="T54" fmla="*/ 557 w 712"/>
                <a:gd name="T55" fmla="*/ 29 h 495"/>
                <a:gd name="T56" fmla="*/ 654 w 712"/>
                <a:gd name="T57" fmla="*/ 41 h 495"/>
                <a:gd name="T58" fmla="*/ 4 w 712"/>
                <a:gd name="T59" fmla="*/ 469 h 495"/>
                <a:gd name="T60" fmla="*/ 1 w 712"/>
                <a:gd name="T61" fmla="*/ 473 h 495"/>
                <a:gd name="T62" fmla="*/ 0 w 712"/>
                <a:gd name="T63" fmla="*/ 480 h 495"/>
                <a:gd name="T64" fmla="*/ 1 w 712"/>
                <a:gd name="T65" fmla="*/ 485 h 495"/>
                <a:gd name="T66" fmla="*/ 5 w 712"/>
                <a:gd name="T67" fmla="*/ 490 h 495"/>
                <a:gd name="T68" fmla="*/ 11 w 712"/>
                <a:gd name="T69" fmla="*/ 49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2" h="495">
                  <a:moveTo>
                    <a:pt x="15" y="495"/>
                  </a:moveTo>
                  <a:lnTo>
                    <a:pt x="19" y="494"/>
                  </a:lnTo>
                  <a:lnTo>
                    <a:pt x="23" y="493"/>
                  </a:lnTo>
                  <a:lnTo>
                    <a:pt x="679" y="60"/>
                  </a:lnTo>
                  <a:lnTo>
                    <a:pt x="668" y="164"/>
                  </a:lnTo>
                  <a:lnTo>
                    <a:pt x="668" y="167"/>
                  </a:lnTo>
                  <a:lnTo>
                    <a:pt x="668" y="170"/>
                  </a:lnTo>
                  <a:lnTo>
                    <a:pt x="669" y="173"/>
                  </a:lnTo>
                  <a:lnTo>
                    <a:pt x="671" y="175"/>
                  </a:lnTo>
                  <a:lnTo>
                    <a:pt x="672" y="177"/>
                  </a:lnTo>
                  <a:lnTo>
                    <a:pt x="675" y="179"/>
                  </a:lnTo>
                  <a:lnTo>
                    <a:pt x="677" y="180"/>
                  </a:lnTo>
                  <a:lnTo>
                    <a:pt x="681" y="180"/>
                  </a:lnTo>
                  <a:lnTo>
                    <a:pt x="682" y="180"/>
                  </a:lnTo>
                  <a:lnTo>
                    <a:pt x="682" y="180"/>
                  </a:lnTo>
                  <a:lnTo>
                    <a:pt x="688" y="179"/>
                  </a:lnTo>
                  <a:lnTo>
                    <a:pt x="692" y="177"/>
                  </a:lnTo>
                  <a:lnTo>
                    <a:pt x="696" y="173"/>
                  </a:lnTo>
                  <a:lnTo>
                    <a:pt x="697" y="168"/>
                  </a:lnTo>
                  <a:lnTo>
                    <a:pt x="712" y="31"/>
                  </a:lnTo>
                  <a:lnTo>
                    <a:pt x="712" y="31"/>
                  </a:lnTo>
                  <a:lnTo>
                    <a:pt x="712" y="30"/>
                  </a:lnTo>
                  <a:lnTo>
                    <a:pt x="712" y="28"/>
                  </a:lnTo>
                  <a:lnTo>
                    <a:pt x="712" y="27"/>
                  </a:lnTo>
                  <a:lnTo>
                    <a:pt x="712" y="25"/>
                  </a:lnTo>
                  <a:lnTo>
                    <a:pt x="711" y="24"/>
                  </a:lnTo>
                  <a:lnTo>
                    <a:pt x="711" y="23"/>
                  </a:lnTo>
                  <a:lnTo>
                    <a:pt x="710" y="22"/>
                  </a:lnTo>
                  <a:lnTo>
                    <a:pt x="710" y="22"/>
                  </a:lnTo>
                  <a:lnTo>
                    <a:pt x="710" y="22"/>
                  </a:lnTo>
                  <a:lnTo>
                    <a:pt x="709" y="21"/>
                  </a:lnTo>
                  <a:lnTo>
                    <a:pt x="707" y="20"/>
                  </a:lnTo>
                  <a:lnTo>
                    <a:pt x="706" y="18"/>
                  </a:lnTo>
                  <a:lnTo>
                    <a:pt x="705" y="17"/>
                  </a:lnTo>
                  <a:lnTo>
                    <a:pt x="704" y="17"/>
                  </a:lnTo>
                  <a:lnTo>
                    <a:pt x="702" y="16"/>
                  </a:lnTo>
                  <a:lnTo>
                    <a:pt x="701" y="16"/>
                  </a:lnTo>
                  <a:lnTo>
                    <a:pt x="700" y="15"/>
                  </a:lnTo>
                  <a:lnTo>
                    <a:pt x="699" y="15"/>
                  </a:lnTo>
                  <a:lnTo>
                    <a:pt x="699" y="15"/>
                  </a:lnTo>
                  <a:lnTo>
                    <a:pt x="564" y="0"/>
                  </a:lnTo>
                  <a:lnTo>
                    <a:pt x="561" y="0"/>
                  </a:lnTo>
                  <a:lnTo>
                    <a:pt x="557" y="0"/>
                  </a:lnTo>
                  <a:lnTo>
                    <a:pt x="555" y="1"/>
                  </a:lnTo>
                  <a:lnTo>
                    <a:pt x="553" y="3"/>
                  </a:lnTo>
                  <a:lnTo>
                    <a:pt x="551" y="6"/>
                  </a:lnTo>
                  <a:lnTo>
                    <a:pt x="549" y="8"/>
                  </a:lnTo>
                  <a:lnTo>
                    <a:pt x="548" y="11"/>
                  </a:lnTo>
                  <a:lnTo>
                    <a:pt x="547" y="13"/>
                  </a:lnTo>
                  <a:lnTo>
                    <a:pt x="547" y="16"/>
                  </a:lnTo>
                  <a:lnTo>
                    <a:pt x="548" y="20"/>
                  </a:lnTo>
                  <a:lnTo>
                    <a:pt x="549" y="22"/>
                  </a:lnTo>
                  <a:lnTo>
                    <a:pt x="550" y="25"/>
                  </a:lnTo>
                  <a:lnTo>
                    <a:pt x="552" y="27"/>
                  </a:lnTo>
                  <a:lnTo>
                    <a:pt x="554" y="28"/>
                  </a:lnTo>
                  <a:lnTo>
                    <a:pt x="557" y="29"/>
                  </a:lnTo>
                  <a:lnTo>
                    <a:pt x="561" y="30"/>
                  </a:lnTo>
                  <a:lnTo>
                    <a:pt x="654" y="41"/>
                  </a:lnTo>
                  <a:lnTo>
                    <a:pt x="6" y="467"/>
                  </a:lnTo>
                  <a:lnTo>
                    <a:pt x="4" y="469"/>
                  </a:lnTo>
                  <a:lnTo>
                    <a:pt x="2" y="471"/>
                  </a:lnTo>
                  <a:lnTo>
                    <a:pt x="1" y="473"/>
                  </a:lnTo>
                  <a:lnTo>
                    <a:pt x="0" y="477"/>
                  </a:lnTo>
                  <a:lnTo>
                    <a:pt x="0" y="480"/>
                  </a:lnTo>
                  <a:lnTo>
                    <a:pt x="0" y="482"/>
                  </a:lnTo>
                  <a:lnTo>
                    <a:pt x="1" y="485"/>
                  </a:lnTo>
                  <a:lnTo>
                    <a:pt x="2" y="488"/>
                  </a:lnTo>
                  <a:lnTo>
                    <a:pt x="5" y="490"/>
                  </a:lnTo>
                  <a:lnTo>
                    <a:pt x="8" y="493"/>
                  </a:lnTo>
                  <a:lnTo>
                    <a:pt x="11" y="494"/>
                  </a:lnTo>
                  <a:lnTo>
                    <a:pt x="15" y="4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0" name="Полилиния 301">
              <a:extLst>
                <a:ext uri="{FF2B5EF4-FFF2-40B4-BE49-F238E27FC236}">
                  <a16:creationId xmlns="" xmlns:a16="http://schemas.microsoft.com/office/drawing/2014/main" id="{12F6D320-A2D7-49AA-A59C-B7DFD83EB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675" y="2587625"/>
              <a:ext cx="287338" cy="192088"/>
            </a:xfrm>
            <a:custGeom>
              <a:avLst/>
              <a:gdLst>
                <a:gd name="T0" fmla="*/ 843 w 903"/>
                <a:gd name="T1" fmla="*/ 572 h 602"/>
                <a:gd name="T2" fmla="*/ 842 w 903"/>
                <a:gd name="T3" fmla="*/ 12 h 602"/>
                <a:gd name="T4" fmla="*/ 840 w 903"/>
                <a:gd name="T5" fmla="*/ 7 h 602"/>
                <a:gd name="T6" fmla="*/ 835 w 903"/>
                <a:gd name="T7" fmla="*/ 3 h 602"/>
                <a:gd name="T8" fmla="*/ 830 w 903"/>
                <a:gd name="T9" fmla="*/ 1 h 602"/>
                <a:gd name="T10" fmla="*/ 707 w 903"/>
                <a:gd name="T11" fmla="*/ 0 h 602"/>
                <a:gd name="T12" fmla="*/ 701 w 903"/>
                <a:gd name="T13" fmla="*/ 2 h 602"/>
                <a:gd name="T14" fmla="*/ 696 w 903"/>
                <a:gd name="T15" fmla="*/ 5 h 602"/>
                <a:gd name="T16" fmla="*/ 693 w 903"/>
                <a:gd name="T17" fmla="*/ 9 h 602"/>
                <a:gd name="T18" fmla="*/ 692 w 903"/>
                <a:gd name="T19" fmla="*/ 16 h 602"/>
                <a:gd name="T20" fmla="*/ 632 w 903"/>
                <a:gd name="T21" fmla="*/ 572 h 602"/>
                <a:gd name="T22" fmla="*/ 632 w 903"/>
                <a:gd name="T23" fmla="*/ 163 h 602"/>
                <a:gd name="T24" fmla="*/ 629 w 903"/>
                <a:gd name="T25" fmla="*/ 157 h 602"/>
                <a:gd name="T26" fmla="*/ 625 w 903"/>
                <a:gd name="T27" fmla="*/ 153 h 602"/>
                <a:gd name="T28" fmla="*/ 620 w 903"/>
                <a:gd name="T29" fmla="*/ 151 h 602"/>
                <a:gd name="T30" fmla="*/ 496 w 903"/>
                <a:gd name="T31" fmla="*/ 151 h 602"/>
                <a:gd name="T32" fmla="*/ 490 w 903"/>
                <a:gd name="T33" fmla="*/ 152 h 602"/>
                <a:gd name="T34" fmla="*/ 486 w 903"/>
                <a:gd name="T35" fmla="*/ 155 h 602"/>
                <a:gd name="T36" fmla="*/ 482 w 903"/>
                <a:gd name="T37" fmla="*/ 159 h 602"/>
                <a:gd name="T38" fmla="*/ 481 w 903"/>
                <a:gd name="T39" fmla="*/ 166 h 602"/>
                <a:gd name="T40" fmla="*/ 421 w 903"/>
                <a:gd name="T41" fmla="*/ 572 h 602"/>
                <a:gd name="T42" fmla="*/ 420 w 903"/>
                <a:gd name="T43" fmla="*/ 313 h 602"/>
                <a:gd name="T44" fmla="*/ 418 w 903"/>
                <a:gd name="T45" fmla="*/ 307 h 602"/>
                <a:gd name="T46" fmla="*/ 414 w 903"/>
                <a:gd name="T47" fmla="*/ 304 h 602"/>
                <a:gd name="T48" fmla="*/ 408 w 903"/>
                <a:gd name="T49" fmla="*/ 302 h 602"/>
                <a:gd name="T50" fmla="*/ 285 w 903"/>
                <a:gd name="T51" fmla="*/ 301 h 602"/>
                <a:gd name="T52" fmla="*/ 280 w 903"/>
                <a:gd name="T53" fmla="*/ 302 h 602"/>
                <a:gd name="T54" fmla="*/ 274 w 903"/>
                <a:gd name="T55" fmla="*/ 305 h 602"/>
                <a:gd name="T56" fmla="*/ 271 w 903"/>
                <a:gd name="T57" fmla="*/ 311 h 602"/>
                <a:gd name="T58" fmla="*/ 270 w 903"/>
                <a:gd name="T59" fmla="*/ 316 h 602"/>
                <a:gd name="T60" fmla="*/ 210 w 903"/>
                <a:gd name="T61" fmla="*/ 572 h 602"/>
                <a:gd name="T62" fmla="*/ 210 w 903"/>
                <a:gd name="T63" fmla="*/ 464 h 602"/>
                <a:gd name="T64" fmla="*/ 208 w 903"/>
                <a:gd name="T65" fmla="*/ 459 h 602"/>
                <a:gd name="T66" fmla="*/ 204 w 903"/>
                <a:gd name="T67" fmla="*/ 454 h 602"/>
                <a:gd name="T68" fmla="*/ 198 w 903"/>
                <a:gd name="T69" fmla="*/ 452 h 602"/>
                <a:gd name="T70" fmla="*/ 75 w 903"/>
                <a:gd name="T71" fmla="*/ 452 h 602"/>
                <a:gd name="T72" fmla="*/ 69 w 903"/>
                <a:gd name="T73" fmla="*/ 453 h 602"/>
                <a:gd name="T74" fmla="*/ 64 w 903"/>
                <a:gd name="T75" fmla="*/ 457 h 602"/>
                <a:gd name="T76" fmla="*/ 61 w 903"/>
                <a:gd name="T77" fmla="*/ 461 h 602"/>
                <a:gd name="T78" fmla="*/ 60 w 903"/>
                <a:gd name="T79" fmla="*/ 467 h 602"/>
                <a:gd name="T80" fmla="*/ 15 w 903"/>
                <a:gd name="T81" fmla="*/ 572 h 602"/>
                <a:gd name="T82" fmla="*/ 8 w 903"/>
                <a:gd name="T83" fmla="*/ 573 h 602"/>
                <a:gd name="T84" fmla="*/ 4 w 903"/>
                <a:gd name="T85" fmla="*/ 577 h 602"/>
                <a:gd name="T86" fmla="*/ 1 w 903"/>
                <a:gd name="T87" fmla="*/ 581 h 602"/>
                <a:gd name="T88" fmla="*/ 0 w 903"/>
                <a:gd name="T89" fmla="*/ 587 h 602"/>
                <a:gd name="T90" fmla="*/ 1 w 903"/>
                <a:gd name="T91" fmla="*/ 593 h 602"/>
                <a:gd name="T92" fmla="*/ 4 w 903"/>
                <a:gd name="T93" fmla="*/ 598 h 602"/>
                <a:gd name="T94" fmla="*/ 8 w 903"/>
                <a:gd name="T95" fmla="*/ 601 h 602"/>
                <a:gd name="T96" fmla="*/ 15 w 903"/>
                <a:gd name="T97" fmla="*/ 602 h 602"/>
                <a:gd name="T98" fmla="*/ 195 w 903"/>
                <a:gd name="T99" fmla="*/ 602 h 602"/>
                <a:gd name="T100" fmla="*/ 406 w 903"/>
                <a:gd name="T101" fmla="*/ 602 h 602"/>
                <a:gd name="T102" fmla="*/ 617 w 903"/>
                <a:gd name="T103" fmla="*/ 602 h 602"/>
                <a:gd name="T104" fmla="*/ 828 w 903"/>
                <a:gd name="T105" fmla="*/ 602 h 602"/>
                <a:gd name="T106" fmla="*/ 891 w 903"/>
                <a:gd name="T107" fmla="*/ 602 h 602"/>
                <a:gd name="T108" fmla="*/ 896 w 903"/>
                <a:gd name="T109" fmla="*/ 600 h 602"/>
                <a:gd name="T110" fmla="*/ 900 w 903"/>
                <a:gd name="T111" fmla="*/ 596 h 602"/>
                <a:gd name="T112" fmla="*/ 902 w 903"/>
                <a:gd name="T113" fmla="*/ 591 h 602"/>
                <a:gd name="T114" fmla="*/ 902 w 903"/>
                <a:gd name="T115" fmla="*/ 584 h 602"/>
                <a:gd name="T116" fmla="*/ 900 w 903"/>
                <a:gd name="T117" fmla="*/ 579 h 602"/>
                <a:gd name="T118" fmla="*/ 896 w 903"/>
                <a:gd name="T119" fmla="*/ 575 h 602"/>
                <a:gd name="T120" fmla="*/ 891 w 903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3" h="602">
                  <a:moveTo>
                    <a:pt x="888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2" y="12"/>
                  </a:lnTo>
                  <a:lnTo>
                    <a:pt x="842" y="9"/>
                  </a:lnTo>
                  <a:lnTo>
                    <a:pt x="840" y="7"/>
                  </a:lnTo>
                  <a:lnTo>
                    <a:pt x="839" y="5"/>
                  </a:lnTo>
                  <a:lnTo>
                    <a:pt x="835" y="3"/>
                  </a:lnTo>
                  <a:lnTo>
                    <a:pt x="833" y="2"/>
                  </a:lnTo>
                  <a:lnTo>
                    <a:pt x="830" y="1"/>
                  </a:lnTo>
                  <a:lnTo>
                    <a:pt x="828" y="1"/>
                  </a:lnTo>
                  <a:lnTo>
                    <a:pt x="707" y="0"/>
                  </a:lnTo>
                  <a:lnTo>
                    <a:pt x="704" y="1"/>
                  </a:lnTo>
                  <a:lnTo>
                    <a:pt x="701" y="2"/>
                  </a:lnTo>
                  <a:lnTo>
                    <a:pt x="698" y="3"/>
                  </a:lnTo>
                  <a:lnTo>
                    <a:pt x="696" y="5"/>
                  </a:lnTo>
                  <a:lnTo>
                    <a:pt x="695" y="7"/>
                  </a:lnTo>
                  <a:lnTo>
                    <a:pt x="693" y="9"/>
                  </a:lnTo>
                  <a:lnTo>
                    <a:pt x="693" y="12"/>
                  </a:lnTo>
                  <a:lnTo>
                    <a:pt x="692" y="16"/>
                  </a:lnTo>
                  <a:lnTo>
                    <a:pt x="692" y="572"/>
                  </a:lnTo>
                  <a:lnTo>
                    <a:pt x="632" y="572"/>
                  </a:lnTo>
                  <a:lnTo>
                    <a:pt x="632" y="166"/>
                  </a:lnTo>
                  <a:lnTo>
                    <a:pt x="632" y="163"/>
                  </a:lnTo>
                  <a:lnTo>
                    <a:pt x="630" y="159"/>
                  </a:lnTo>
                  <a:lnTo>
                    <a:pt x="629" y="157"/>
                  </a:lnTo>
                  <a:lnTo>
                    <a:pt x="627" y="155"/>
                  </a:lnTo>
                  <a:lnTo>
                    <a:pt x="625" y="153"/>
                  </a:lnTo>
                  <a:lnTo>
                    <a:pt x="623" y="152"/>
                  </a:lnTo>
                  <a:lnTo>
                    <a:pt x="620" y="151"/>
                  </a:lnTo>
                  <a:lnTo>
                    <a:pt x="617" y="151"/>
                  </a:lnTo>
                  <a:lnTo>
                    <a:pt x="496" y="151"/>
                  </a:lnTo>
                  <a:lnTo>
                    <a:pt x="493" y="151"/>
                  </a:lnTo>
                  <a:lnTo>
                    <a:pt x="490" y="152"/>
                  </a:lnTo>
                  <a:lnTo>
                    <a:pt x="488" y="153"/>
                  </a:lnTo>
                  <a:lnTo>
                    <a:pt x="486" y="155"/>
                  </a:lnTo>
                  <a:lnTo>
                    <a:pt x="484" y="157"/>
                  </a:lnTo>
                  <a:lnTo>
                    <a:pt x="482" y="159"/>
                  </a:lnTo>
                  <a:lnTo>
                    <a:pt x="481" y="163"/>
                  </a:lnTo>
                  <a:lnTo>
                    <a:pt x="481" y="166"/>
                  </a:lnTo>
                  <a:lnTo>
                    <a:pt x="481" y="572"/>
                  </a:lnTo>
                  <a:lnTo>
                    <a:pt x="421" y="572"/>
                  </a:lnTo>
                  <a:lnTo>
                    <a:pt x="421" y="316"/>
                  </a:lnTo>
                  <a:lnTo>
                    <a:pt x="420" y="313"/>
                  </a:lnTo>
                  <a:lnTo>
                    <a:pt x="420" y="311"/>
                  </a:lnTo>
                  <a:lnTo>
                    <a:pt x="418" y="307"/>
                  </a:lnTo>
                  <a:lnTo>
                    <a:pt x="417" y="305"/>
                  </a:lnTo>
                  <a:lnTo>
                    <a:pt x="414" y="304"/>
                  </a:lnTo>
                  <a:lnTo>
                    <a:pt x="412" y="302"/>
                  </a:lnTo>
                  <a:lnTo>
                    <a:pt x="408" y="302"/>
                  </a:lnTo>
                  <a:lnTo>
                    <a:pt x="406" y="301"/>
                  </a:lnTo>
                  <a:lnTo>
                    <a:pt x="285" y="301"/>
                  </a:lnTo>
                  <a:lnTo>
                    <a:pt x="283" y="302"/>
                  </a:lnTo>
                  <a:lnTo>
                    <a:pt x="280" y="302"/>
                  </a:lnTo>
                  <a:lnTo>
                    <a:pt x="278" y="304"/>
                  </a:lnTo>
                  <a:lnTo>
                    <a:pt x="274" y="305"/>
                  </a:lnTo>
                  <a:lnTo>
                    <a:pt x="273" y="307"/>
                  </a:lnTo>
                  <a:lnTo>
                    <a:pt x="271" y="311"/>
                  </a:lnTo>
                  <a:lnTo>
                    <a:pt x="271" y="313"/>
                  </a:lnTo>
                  <a:lnTo>
                    <a:pt x="270" y="316"/>
                  </a:lnTo>
                  <a:lnTo>
                    <a:pt x="270" y="572"/>
                  </a:lnTo>
                  <a:lnTo>
                    <a:pt x="210" y="572"/>
                  </a:lnTo>
                  <a:lnTo>
                    <a:pt x="210" y="467"/>
                  </a:lnTo>
                  <a:lnTo>
                    <a:pt x="210" y="464"/>
                  </a:lnTo>
                  <a:lnTo>
                    <a:pt x="209" y="461"/>
                  </a:lnTo>
                  <a:lnTo>
                    <a:pt x="208" y="459"/>
                  </a:lnTo>
                  <a:lnTo>
                    <a:pt x="206" y="457"/>
                  </a:lnTo>
                  <a:lnTo>
                    <a:pt x="204" y="454"/>
                  </a:lnTo>
                  <a:lnTo>
                    <a:pt x="201" y="453"/>
                  </a:lnTo>
                  <a:lnTo>
                    <a:pt x="198" y="452"/>
                  </a:lnTo>
                  <a:lnTo>
                    <a:pt x="195" y="452"/>
                  </a:lnTo>
                  <a:lnTo>
                    <a:pt x="75" y="452"/>
                  </a:lnTo>
                  <a:lnTo>
                    <a:pt x="72" y="452"/>
                  </a:lnTo>
                  <a:lnTo>
                    <a:pt x="69" y="453"/>
                  </a:lnTo>
                  <a:lnTo>
                    <a:pt x="66" y="454"/>
                  </a:lnTo>
                  <a:lnTo>
                    <a:pt x="64" y="457"/>
                  </a:lnTo>
                  <a:lnTo>
                    <a:pt x="62" y="459"/>
                  </a:lnTo>
                  <a:lnTo>
                    <a:pt x="61" y="461"/>
                  </a:lnTo>
                  <a:lnTo>
                    <a:pt x="60" y="464"/>
                  </a:lnTo>
                  <a:lnTo>
                    <a:pt x="60" y="467"/>
                  </a:lnTo>
                  <a:lnTo>
                    <a:pt x="60" y="572"/>
                  </a:lnTo>
                  <a:lnTo>
                    <a:pt x="15" y="572"/>
                  </a:lnTo>
                  <a:lnTo>
                    <a:pt x="12" y="572"/>
                  </a:lnTo>
                  <a:lnTo>
                    <a:pt x="8" y="573"/>
                  </a:lnTo>
                  <a:lnTo>
                    <a:pt x="6" y="575"/>
                  </a:lnTo>
                  <a:lnTo>
                    <a:pt x="4" y="577"/>
                  </a:lnTo>
                  <a:lnTo>
                    <a:pt x="2" y="579"/>
                  </a:lnTo>
                  <a:lnTo>
                    <a:pt x="1" y="581"/>
                  </a:lnTo>
                  <a:lnTo>
                    <a:pt x="0" y="584"/>
                  </a:lnTo>
                  <a:lnTo>
                    <a:pt x="0" y="587"/>
                  </a:lnTo>
                  <a:lnTo>
                    <a:pt x="0" y="591"/>
                  </a:lnTo>
                  <a:lnTo>
                    <a:pt x="1" y="593"/>
                  </a:lnTo>
                  <a:lnTo>
                    <a:pt x="2" y="596"/>
                  </a:lnTo>
                  <a:lnTo>
                    <a:pt x="4" y="598"/>
                  </a:lnTo>
                  <a:lnTo>
                    <a:pt x="6" y="600"/>
                  </a:lnTo>
                  <a:lnTo>
                    <a:pt x="8" y="601"/>
                  </a:lnTo>
                  <a:lnTo>
                    <a:pt x="12" y="602"/>
                  </a:lnTo>
                  <a:lnTo>
                    <a:pt x="15" y="602"/>
                  </a:lnTo>
                  <a:lnTo>
                    <a:pt x="75" y="602"/>
                  </a:lnTo>
                  <a:lnTo>
                    <a:pt x="195" y="602"/>
                  </a:lnTo>
                  <a:lnTo>
                    <a:pt x="285" y="602"/>
                  </a:lnTo>
                  <a:lnTo>
                    <a:pt x="406" y="602"/>
                  </a:lnTo>
                  <a:lnTo>
                    <a:pt x="496" y="602"/>
                  </a:lnTo>
                  <a:lnTo>
                    <a:pt x="617" y="602"/>
                  </a:lnTo>
                  <a:lnTo>
                    <a:pt x="707" y="602"/>
                  </a:lnTo>
                  <a:lnTo>
                    <a:pt x="828" y="602"/>
                  </a:lnTo>
                  <a:lnTo>
                    <a:pt x="888" y="602"/>
                  </a:lnTo>
                  <a:lnTo>
                    <a:pt x="891" y="602"/>
                  </a:lnTo>
                  <a:lnTo>
                    <a:pt x="893" y="601"/>
                  </a:lnTo>
                  <a:lnTo>
                    <a:pt x="896" y="600"/>
                  </a:lnTo>
                  <a:lnTo>
                    <a:pt x="899" y="598"/>
                  </a:lnTo>
                  <a:lnTo>
                    <a:pt x="900" y="596"/>
                  </a:lnTo>
                  <a:lnTo>
                    <a:pt x="902" y="593"/>
                  </a:lnTo>
                  <a:lnTo>
                    <a:pt x="902" y="591"/>
                  </a:lnTo>
                  <a:lnTo>
                    <a:pt x="903" y="587"/>
                  </a:lnTo>
                  <a:lnTo>
                    <a:pt x="902" y="584"/>
                  </a:lnTo>
                  <a:lnTo>
                    <a:pt x="902" y="581"/>
                  </a:lnTo>
                  <a:lnTo>
                    <a:pt x="900" y="579"/>
                  </a:lnTo>
                  <a:lnTo>
                    <a:pt x="899" y="577"/>
                  </a:lnTo>
                  <a:lnTo>
                    <a:pt x="896" y="575"/>
                  </a:lnTo>
                  <a:lnTo>
                    <a:pt x="893" y="573"/>
                  </a:lnTo>
                  <a:lnTo>
                    <a:pt x="891" y="572"/>
                  </a:lnTo>
                  <a:lnTo>
                    <a:pt x="888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81" name="Группа 80" descr="Это изображение содержит значок шестеренок. ">
            <a:extLst>
              <a:ext uri="{FF2B5EF4-FFF2-40B4-BE49-F238E27FC236}">
                <a16:creationId xmlns="" xmlns:a16="http://schemas.microsoft.com/office/drawing/2014/main" id="{CF7442ED-E503-49F5-9126-27F11E0DE074}"/>
              </a:ext>
            </a:extLst>
          </p:cNvPr>
          <p:cNvGrpSpPr/>
          <p:nvPr/>
        </p:nvGrpSpPr>
        <p:grpSpPr>
          <a:xfrm>
            <a:off x="4567322" y="4930423"/>
            <a:ext cx="334234" cy="343837"/>
            <a:chOff x="7048500" y="1387475"/>
            <a:chExt cx="276226" cy="284163"/>
          </a:xfrm>
          <a:solidFill>
            <a:schemeClr val="bg1"/>
          </a:solidFill>
        </p:grpSpPr>
        <p:sp>
          <p:nvSpPr>
            <p:cNvPr id="82" name="Полилиния 4357">
              <a:extLst>
                <a:ext uri="{FF2B5EF4-FFF2-40B4-BE49-F238E27FC236}">
                  <a16:creationId xmlns="" xmlns:a16="http://schemas.microsoft.com/office/drawing/2014/main" id="{5D20C8D8-9E27-4678-9329-87F88DA477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1213" y="1387475"/>
              <a:ext cx="163513" cy="160338"/>
            </a:xfrm>
            <a:custGeom>
              <a:avLst/>
              <a:gdLst>
                <a:gd name="T0" fmla="*/ 229 w 512"/>
                <a:gd name="T1" fmla="*/ 345 h 506"/>
                <a:gd name="T2" fmla="*/ 198 w 512"/>
                <a:gd name="T3" fmla="*/ 328 h 506"/>
                <a:gd name="T4" fmla="*/ 177 w 512"/>
                <a:gd name="T5" fmla="*/ 302 h 506"/>
                <a:gd name="T6" fmla="*/ 166 w 512"/>
                <a:gd name="T7" fmla="*/ 268 h 506"/>
                <a:gd name="T8" fmla="*/ 169 w 512"/>
                <a:gd name="T9" fmla="*/ 232 h 506"/>
                <a:gd name="T10" fmla="*/ 187 w 512"/>
                <a:gd name="T11" fmla="*/ 201 h 506"/>
                <a:gd name="T12" fmla="*/ 213 w 512"/>
                <a:gd name="T13" fmla="*/ 179 h 506"/>
                <a:gd name="T14" fmla="*/ 246 w 512"/>
                <a:gd name="T15" fmla="*/ 169 h 506"/>
                <a:gd name="T16" fmla="*/ 283 w 512"/>
                <a:gd name="T17" fmla="*/ 172 h 506"/>
                <a:gd name="T18" fmla="*/ 314 w 512"/>
                <a:gd name="T19" fmla="*/ 189 h 506"/>
                <a:gd name="T20" fmla="*/ 335 w 512"/>
                <a:gd name="T21" fmla="*/ 216 h 506"/>
                <a:gd name="T22" fmla="*/ 346 w 512"/>
                <a:gd name="T23" fmla="*/ 250 h 506"/>
                <a:gd name="T24" fmla="*/ 343 w 512"/>
                <a:gd name="T25" fmla="*/ 286 h 506"/>
                <a:gd name="T26" fmla="*/ 326 w 512"/>
                <a:gd name="T27" fmla="*/ 316 h 506"/>
                <a:gd name="T28" fmla="*/ 299 w 512"/>
                <a:gd name="T29" fmla="*/ 338 h 506"/>
                <a:gd name="T30" fmla="*/ 265 w 512"/>
                <a:gd name="T31" fmla="*/ 348 h 506"/>
                <a:gd name="T32" fmla="*/ 458 w 512"/>
                <a:gd name="T33" fmla="*/ 276 h 506"/>
                <a:gd name="T34" fmla="*/ 504 w 512"/>
                <a:gd name="T35" fmla="*/ 198 h 506"/>
                <a:gd name="T36" fmla="*/ 511 w 512"/>
                <a:gd name="T37" fmla="*/ 189 h 506"/>
                <a:gd name="T38" fmla="*/ 510 w 512"/>
                <a:gd name="T39" fmla="*/ 178 h 506"/>
                <a:gd name="T40" fmla="*/ 438 w 512"/>
                <a:gd name="T41" fmla="*/ 72 h 506"/>
                <a:gd name="T42" fmla="*/ 363 w 512"/>
                <a:gd name="T43" fmla="*/ 85 h 506"/>
                <a:gd name="T44" fmla="*/ 332 w 512"/>
                <a:gd name="T45" fmla="*/ 10 h 506"/>
                <a:gd name="T46" fmla="*/ 326 w 512"/>
                <a:gd name="T47" fmla="*/ 2 h 506"/>
                <a:gd name="T48" fmla="*/ 204 w 512"/>
                <a:gd name="T49" fmla="*/ 0 h 506"/>
                <a:gd name="T50" fmla="*/ 193 w 512"/>
                <a:gd name="T51" fmla="*/ 3 h 506"/>
                <a:gd name="T52" fmla="*/ 189 w 512"/>
                <a:gd name="T53" fmla="*/ 14 h 506"/>
                <a:gd name="T54" fmla="*/ 162 w 512"/>
                <a:gd name="T55" fmla="*/ 78 h 506"/>
                <a:gd name="T56" fmla="*/ 81 w 512"/>
                <a:gd name="T57" fmla="*/ 74 h 506"/>
                <a:gd name="T58" fmla="*/ 65 w 512"/>
                <a:gd name="T59" fmla="*/ 76 h 506"/>
                <a:gd name="T60" fmla="*/ 1 w 512"/>
                <a:gd name="T61" fmla="*/ 184 h 506"/>
                <a:gd name="T62" fmla="*/ 6 w 512"/>
                <a:gd name="T63" fmla="*/ 197 h 506"/>
                <a:gd name="T64" fmla="*/ 53 w 512"/>
                <a:gd name="T65" fmla="*/ 259 h 506"/>
                <a:gd name="T66" fmla="*/ 4 w 512"/>
                <a:gd name="T67" fmla="*/ 324 h 506"/>
                <a:gd name="T68" fmla="*/ 1 w 512"/>
                <a:gd name="T69" fmla="*/ 338 h 506"/>
                <a:gd name="T70" fmla="*/ 62 w 512"/>
                <a:gd name="T71" fmla="*/ 442 h 506"/>
                <a:gd name="T72" fmla="*/ 73 w 512"/>
                <a:gd name="T73" fmla="*/ 445 h 506"/>
                <a:gd name="T74" fmla="*/ 141 w 512"/>
                <a:gd name="T75" fmla="*/ 427 h 506"/>
                <a:gd name="T76" fmla="*/ 179 w 512"/>
                <a:gd name="T77" fmla="*/ 447 h 506"/>
                <a:gd name="T78" fmla="*/ 190 w 512"/>
                <a:gd name="T79" fmla="*/ 497 h 506"/>
                <a:gd name="T80" fmla="*/ 198 w 512"/>
                <a:gd name="T81" fmla="*/ 505 h 506"/>
                <a:gd name="T82" fmla="*/ 320 w 512"/>
                <a:gd name="T83" fmla="*/ 506 h 506"/>
                <a:gd name="T84" fmla="*/ 330 w 512"/>
                <a:gd name="T85" fmla="*/ 499 h 506"/>
                <a:gd name="T86" fmla="*/ 332 w 512"/>
                <a:gd name="T87" fmla="*/ 448 h 506"/>
                <a:gd name="T88" fmla="*/ 387 w 512"/>
                <a:gd name="T89" fmla="*/ 416 h 506"/>
                <a:gd name="T90" fmla="*/ 441 w 512"/>
                <a:gd name="T91" fmla="*/ 446 h 506"/>
                <a:gd name="T92" fmla="*/ 451 w 512"/>
                <a:gd name="T93" fmla="*/ 440 h 506"/>
                <a:gd name="T94" fmla="*/ 512 w 512"/>
                <a:gd name="T95" fmla="*/ 335 h 506"/>
                <a:gd name="T96" fmla="*/ 509 w 512"/>
                <a:gd name="T97" fmla="*/ 32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2" h="506">
                  <a:moveTo>
                    <a:pt x="256" y="350"/>
                  </a:moveTo>
                  <a:lnTo>
                    <a:pt x="246" y="348"/>
                  </a:lnTo>
                  <a:lnTo>
                    <a:pt x="238" y="347"/>
                  </a:lnTo>
                  <a:lnTo>
                    <a:pt x="229" y="345"/>
                  </a:lnTo>
                  <a:lnTo>
                    <a:pt x="221" y="342"/>
                  </a:lnTo>
                  <a:lnTo>
                    <a:pt x="213" y="338"/>
                  </a:lnTo>
                  <a:lnTo>
                    <a:pt x="206" y="334"/>
                  </a:lnTo>
                  <a:lnTo>
                    <a:pt x="198" y="328"/>
                  </a:lnTo>
                  <a:lnTo>
                    <a:pt x="192" y="323"/>
                  </a:lnTo>
                  <a:lnTo>
                    <a:pt x="187" y="316"/>
                  </a:lnTo>
                  <a:lnTo>
                    <a:pt x="181" y="310"/>
                  </a:lnTo>
                  <a:lnTo>
                    <a:pt x="177" y="302"/>
                  </a:lnTo>
                  <a:lnTo>
                    <a:pt x="173" y="294"/>
                  </a:lnTo>
                  <a:lnTo>
                    <a:pt x="169" y="286"/>
                  </a:lnTo>
                  <a:lnTo>
                    <a:pt x="167" y="278"/>
                  </a:lnTo>
                  <a:lnTo>
                    <a:pt x="166" y="268"/>
                  </a:lnTo>
                  <a:lnTo>
                    <a:pt x="165" y="260"/>
                  </a:lnTo>
                  <a:lnTo>
                    <a:pt x="166" y="250"/>
                  </a:lnTo>
                  <a:lnTo>
                    <a:pt x="167" y="240"/>
                  </a:lnTo>
                  <a:lnTo>
                    <a:pt x="169" y="232"/>
                  </a:lnTo>
                  <a:lnTo>
                    <a:pt x="173" y="223"/>
                  </a:lnTo>
                  <a:lnTo>
                    <a:pt x="177" y="216"/>
                  </a:lnTo>
                  <a:lnTo>
                    <a:pt x="181" y="208"/>
                  </a:lnTo>
                  <a:lnTo>
                    <a:pt x="187" y="201"/>
                  </a:lnTo>
                  <a:lnTo>
                    <a:pt x="192" y="194"/>
                  </a:lnTo>
                  <a:lnTo>
                    <a:pt x="198" y="189"/>
                  </a:lnTo>
                  <a:lnTo>
                    <a:pt x="206" y="184"/>
                  </a:lnTo>
                  <a:lnTo>
                    <a:pt x="213" y="179"/>
                  </a:lnTo>
                  <a:lnTo>
                    <a:pt x="221" y="175"/>
                  </a:lnTo>
                  <a:lnTo>
                    <a:pt x="229" y="172"/>
                  </a:lnTo>
                  <a:lnTo>
                    <a:pt x="238" y="170"/>
                  </a:lnTo>
                  <a:lnTo>
                    <a:pt x="246" y="169"/>
                  </a:lnTo>
                  <a:lnTo>
                    <a:pt x="256" y="168"/>
                  </a:lnTo>
                  <a:lnTo>
                    <a:pt x="265" y="169"/>
                  </a:lnTo>
                  <a:lnTo>
                    <a:pt x="274" y="170"/>
                  </a:lnTo>
                  <a:lnTo>
                    <a:pt x="283" y="172"/>
                  </a:lnTo>
                  <a:lnTo>
                    <a:pt x="291" y="175"/>
                  </a:lnTo>
                  <a:lnTo>
                    <a:pt x="299" y="179"/>
                  </a:lnTo>
                  <a:lnTo>
                    <a:pt x="306" y="184"/>
                  </a:lnTo>
                  <a:lnTo>
                    <a:pt x="314" y="189"/>
                  </a:lnTo>
                  <a:lnTo>
                    <a:pt x="320" y="194"/>
                  </a:lnTo>
                  <a:lnTo>
                    <a:pt x="326" y="201"/>
                  </a:lnTo>
                  <a:lnTo>
                    <a:pt x="331" y="208"/>
                  </a:lnTo>
                  <a:lnTo>
                    <a:pt x="335" y="216"/>
                  </a:lnTo>
                  <a:lnTo>
                    <a:pt x="340" y="223"/>
                  </a:lnTo>
                  <a:lnTo>
                    <a:pt x="343" y="232"/>
                  </a:lnTo>
                  <a:lnTo>
                    <a:pt x="345" y="240"/>
                  </a:lnTo>
                  <a:lnTo>
                    <a:pt x="346" y="250"/>
                  </a:lnTo>
                  <a:lnTo>
                    <a:pt x="346" y="260"/>
                  </a:lnTo>
                  <a:lnTo>
                    <a:pt x="346" y="268"/>
                  </a:lnTo>
                  <a:lnTo>
                    <a:pt x="345" y="278"/>
                  </a:lnTo>
                  <a:lnTo>
                    <a:pt x="343" y="286"/>
                  </a:lnTo>
                  <a:lnTo>
                    <a:pt x="340" y="294"/>
                  </a:lnTo>
                  <a:lnTo>
                    <a:pt x="335" y="302"/>
                  </a:lnTo>
                  <a:lnTo>
                    <a:pt x="331" y="310"/>
                  </a:lnTo>
                  <a:lnTo>
                    <a:pt x="326" y="316"/>
                  </a:lnTo>
                  <a:lnTo>
                    <a:pt x="320" y="323"/>
                  </a:lnTo>
                  <a:lnTo>
                    <a:pt x="314" y="328"/>
                  </a:lnTo>
                  <a:lnTo>
                    <a:pt x="306" y="334"/>
                  </a:lnTo>
                  <a:lnTo>
                    <a:pt x="299" y="338"/>
                  </a:lnTo>
                  <a:lnTo>
                    <a:pt x="291" y="342"/>
                  </a:lnTo>
                  <a:lnTo>
                    <a:pt x="283" y="345"/>
                  </a:lnTo>
                  <a:lnTo>
                    <a:pt x="274" y="347"/>
                  </a:lnTo>
                  <a:lnTo>
                    <a:pt x="265" y="348"/>
                  </a:lnTo>
                  <a:lnTo>
                    <a:pt x="256" y="350"/>
                  </a:lnTo>
                  <a:close/>
                  <a:moveTo>
                    <a:pt x="504" y="320"/>
                  </a:moveTo>
                  <a:lnTo>
                    <a:pt x="456" y="292"/>
                  </a:lnTo>
                  <a:lnTo>
                    <a:pt x="458" y="276"/>
                  </a:lnTo>
                  <a:lnTo>
                    <a:pt x="459" y="259"/>
                  </a:lnTo>
                  <a:lnTo>
                    <a:pt x="458" y="241"/>
                  </a:lnTo>
                  <a:lnTo>
                    <a:pt x="456" y="225"/>
                  </a:lnTo>
                  <a:lnTo>
                    <a:pt x="504" y="198"/>
                  </a:lnTo>
                  <a:lnTo>
                    <a:pt x="506" y="197"/>
                  </a:lnTo>
                  <a:lnTo>
                    <a:pt x="509" y="194"/>
                  </a:lnTo>
                  <a:lnTo>
                    <a:pt x="510" y="191"/>
                  </a:lnTo>
                  <a:lnTo>
                    <a:pt x="511" y="189"/>
                  </a:lnTo>
                  <a:lnTo>
                    <a:pt x="512" y="186"/>
                  </a:lnTo>
                  <a:lnTo>
                    <a:pt x="512" y="184"/>
                  </a:lnTo>
                  <a:lnTo>
                    <a:pt x="511" y="181"/>
                  </a:lnTo>
                  <a:lnTo>
                    <a:pt x="510" y="178"/>
                  </a:lnTo>
                  <a:lnTo>
                    <a:pt x="453" y="80"/>
                  </a:lnTo>
                  <a:lnTo>
                    <a:pt x="449" y="76"/>
                  </a:lnTo>
                  <a:lnTo>
                    <a:pt x="443" y="72"/>
                  </a:lnTo>
                  <a:lnTo>
                    <a:pt x="438" y="72"/>
                  </a:lnTo>
                  <a:lnTo>
                    <a:pt x="433" y="74"/>
                  </a:lnTo>
                  <a:lnTo>
                    <a:pt x="387" y="102"/>
                  </a:lnTo>
                  <a:lnTo>
                    <a:pt x="376" y="94"/>
                  </a:lnTo>
                  <a:lnTo>
                    <a:pt x="363" y="85"/>
                  </a:lnTo>
                  <a:lnTo>
                    <a:pt x="348" y="78"/>
                  </a:lnTo>
                  <a:lnTo>
                    <a:pt x="332" y="69"/>
                  </a:lnTo>
                  <a:lnTo>
                    <a:pt x="332" y="14"/>
                  </a:lnTo>
                  <a:lnTo>
                    <a:pt x="332" y="10"/>
                  </a:lnTo>
                  <a:lnTo>
                    <a:pt x="331" y="8"/>
                  </a:lnTo>
                  <a:lnTo>
                    <a:pt x="330" y="5"/>
                  </a:lnTo>
                  <a:lnTo>
                    <a:pt x="328" y="3"/>
                  </a:lnTo>
                  <a:lnTo>
                    <a:pt x="326" y="2"/>
                  </a:lnTo>
                  <a:lnTo>
                    <a:pt x="322" y="1"/>
                  </a:lnTo>
                  <a:lnTo>
                    <a:pt x="320" y="0"/>
                  </a:lnTo>
                  <a:lnTo>
                    <a:pt x="317" y="0"/>
                  </a:lnTo>
                  <a:lnTo>
                    <a:pt x="204" y="0"/>
                  </a:lnTo>
                  <a:lnTo>
                    <a:pt x="200" y="0"/>
                  </a:lnTo>
                  <a:lnTo>
                    <a:pt x="198" y="1"/>
                  </a:lnTo>
                  <a:lnTo>
                    <a:pt x="195" y="2"/>
                  </a:lnTo>
                  <a:lnTo>
                    <a:pt x="193" y="3"/>
                  </a:lnTo>
                  <a:lnTo>
                    <a:pt x="192" y="5"/>
                  </a:lnTo>
                  <a:lnTo>
                    <a:pt x="190" y="8"/>
                  </a:lnTo>
                  <a:lnTo>
                    <a:pt x="190" y="10"/>
                  </a:lnTo>
                  <a:lnTo>
                    <a:pt x="189" y="14"/>
                  </a:lnTo>
                  <a:lnTo>
                    <a:pt x="189" y="68"/>
                  </a:lnTo>
                  <a:lnTo>
                    <a:pt x="179" y="71"/>
                  </a:lnTo>
                  <a:lnTo>
                    <a:pt x="169" y="75"/>
                  </a:lnTo>
                  <a:lnTo>
                    <a:pt x="162" y="78"/>
                  </a:lnTo>
                  <a:lnTo>
                    <a:pt x="154" y="82"/>
                  </a:lnTo>
                  <a:lnTo>
                    <a:pt x="141" y="92"/>
                  </a:lnTo>
                  <a:lnTo>
                    <a:pt x="129" y="102"/>
                  </a:lnTo>
                  <a:lnTo>
                    <a:pt x="81" y="74"/>
                  </a:lnTo>
                  <a:lnTo>
                    <a:pt x="75" y="72"/>
                  </a:lnTo>
                  <a:lnTo>
                    <a:pt x="69" y="74"/>
                  </a:lnTo>
                  <a:lnTo>
                    <a:pt x="67" y="74"/>
                  </a:lnTo>
                  <a:lnTo>
                    <a:pt x="65" y="76"/>
                  </a:lnTo>
                  <a:lnTo>
                    <a:pt x="62" y="78"/>
                  </a:lnTo>
                  <a:lnTo>
                    <a:pt x="60" y="80"/>
                  </a:lnTo>
                  <a:lnTo>
                    <a:pt x="3" y="177"/>
                  </a:lnTo>
                  <a:lnTo>
                    <a:pt x="1" y="184"/>
                  </a:lnTo>
                  <a:lnTo>
                    <a:pt x="1" y="189"/>
                  </a:lnTo>
                  <a:lnTo>
                    <a:pt x="3" y="192"/>
                  </a:lnTo>
                  <a:lnTo>
                    <a:pt x="4" y="194"/>
                  </a:lnTo>
                  <a:lnTo>
                    <a:pt x="6" y="197"/>
                  </a:lnTo>
                  <a:lnTo>
                    <a:pt x="9" y="198"/>
                  </a:lnTo>
                  <a:lnTo>
                    <a:pt x="56" y="225"/>
                  </a:lnTo>
                  <a:lnTo>
                    <a:pt x="54" y="241"/>
                  </a:lnTo>
                  <a:lnTo>
                    <a:pt x="53" y="259"/>
                  </a:lnTo>
                  <a:lnTo>
                    <a:pt x="53" y="276"/>
                  </a:lnTo>
                  <a:lnTo>
                    <a:pt x="55" y="292"/>
                  </a:lnTo>
                  <a:lnTo>
                    <a:pt x="8" y="320"/>
                  </a:lnTo>
                  <a:lnTo>
                    <a:pt x="4" y="324"/>
                  </a:lnTo>
                  <a:lnTo>
                    <a:pt x="1" y="328"/>
                  </a:lnTo>
                  <a:lnTo>
                    <a:pt x="0" y="331"/>
                  </a:lnTo>
                  <a:lnTo>
                    <a:pt x="0" y="335"/>
                  </a:lnTo>
                  <a:lnTo>
                    <a:pt x="1" y="338"/>
                  </a:lnTo>
                  <a:lnTo>
                    <a:pt x="3" y="340"/>
                  </a:lnTo>
                  <a:lnTo>
                    <a:pt x="59" y="437"/>
                  </a:lnTo>
                  <a:lnTo>
                    <a:pt x="60" y="439"/>
                  </a:lnTo>
                  <a:lnTo>
                    <a:pt x="62" y="442"/>
                  </a:lnTo>
                  <a:lnTo>
                    <a:pt x="66" y="444"/>
                  </a:lnTo>
                  <a:lnTo>
                    <a:pt x="68" y="445"/>
                  </a:lnTo>
                  <a:lnTo>
                    <a:pt x="71" y="446"/>
                  </a:lnTo>
                  <a:lnTo>
                    <a:pt x="73" y="445"/>
                  </a:lnTo>
                  <a:lnTo>
                    <a:pt x="76" y="445"/>
                  </a:lnTo>
                  <a:lnTo>
                    <a:pt x="80" y="444"/>
                  </a:lnTo>
                  <a:lnTo>
                    <a:pt x="129" y="416"/>
                  </a:lnTo>
                  <a:lnTo>
                    <a:pt x="141" y="427"/>
                  </a:lnTo>
                  <a:lnTo>
                    <a:pt x="154" y="435"/>
                  </a:lnTo>
                  <a:lnTo>
                    <a:pt x="162" y="439"/>
                  </a:lnTo>
                  <a:lnTo>
                    <a:pt x="169" y="444"/>
                  </a:lnTo>
                  <a:lnTo>
                    <a:pt x="179" y="447"/>
                  </a:lnTo>
                  <a:lnTo>
                    <a:pt x="189" y="451"/>
                  </a:lnTo>
                  <a:lnTo>
                    <a:pt x="189" y="491"/>
                  </a:lnTo>
                  <a:lnTo>
                    <a:pt x="190" y="494"/>
                  </a:lnTo>
                  <a:lnTo>
                    <a:pt x="190" y="497"/>
                  </a:lnTo>
                  <a:lnTo>
                    <a:pt x="192" y="499"/>
                  </a:lnTo>
                  <a:lnTo>
                    <a:pt x="193" y="501"/>
                  </a:lnTo>
                  <a:lnTo>
                    <a:pt x="195" y="504"/>
                  </a:lnTo>
                  <a:lnTo>
                    <a:pt x="198" y="505"/>
                  </a:lnTo>
                  <a:lnTo>
                    <a:pt x="200" y="506"/>
                  </a:lnTo>
                  <a:lnTo>
                    <a:pt x="204" y="506"/>
                  </a:lnTo>
                  <a:lnTo>
                    <a:pt x="317" y="506"/>
                  </a:lnTo>
                  <a:lnTo>
                    <a:pt x="320" y="506"/>
                  </a:lnTo>
                  <a:lnTo>
                    <a:pt x="322" y="505"/>
                  </a:lnTo>
                  <a:lnTo>
                    <a:pt x="326" y="504"/>
                  </a:lnTo>
                  <a:lnTo>
                    <a:pt x="328" y="501"/>
                  </a:lnTo>
                  <a:lnTo>
                    <a:pt x="330" y="499"/>
                  </a:lnTo>
                  <a:lnTo>
                    <a:pt x="331" y="497"/>
                  </a:lnTo>
                  <a:lnTo>
                    <a:pt x="332" y="494"/>
                  </a:lnTo>
                  <a:lnTo>
                    <a:pt x="332" y="491"/>
                  </a:lnTo>
                  <a:lnTo>
                    <a:pt x="332" y="448"/>
                  </a:lnTo>
                  <a:lnTo>
                    <a:pt x="348" y="439"/>
                  </a:lnTo>
                  <a:lnTo>
                    <a:pt x="363" y="432"/>
                  </a:lnTo>
                  <a:lnTo>
                    <a:pt x="376" y="424"/>
                  </a:lnTo>
                  <a:lnTo>
                    <a:pt x="387" y="416"/>
                  </a:lnTo>
                  <a:lnTo>
                    <a:pt x="433" y="444"/>
                  </a:lnTo>
                  <a:lnTo>
                    <a:pt x="435" y="445"/>
                  </a:lnTo>
                  <a:lnTo>
                    <a:pt x="438" y="445"/>
                  </a:lnTo>
                  <a:lnTo>
                    <a:pt x="441" y="446"/>
                  </a:lnTo>
                  <a:lnTo>
                    <a:pt x="443" y="445"/>
                  </a:lnTo>
                  <a:lnTo>
                    <a:pt x="447" y="444"/>
                  </a:lnTo>
                  <a:lnTo>
                    <a:pt x="449" y="443"/>
                  </a:lnTo>
                  <a:lnTo>
                    <a:pt x="451" y="440"/>
                  </a:lnTo>
                  <a:lnTo>
                    <a:pt x="453" y="437"/>
                  </a:lnTo>
                  <a:lnTo>
                    <a:pt x="510" y="340"/>
                  </a:lnTo>
                  <a:lnTo>
                    <a:pt x="511" y="338"/>
                  </a:lnTo>
                  <a:lnTo>
                    <a:pt x="512" y="335"/>
                  </a:lnTo>
                  <a:lnTo>
                    <a:pt x="512" y="331"/>
                  </a:lnTo>
                  <a:lnTo>
                    <a:pt x="511" y="328"/>
                  </a:lnTo>
                  <a:lnTo>
                    <a:pt x="510" y="326"/>
                  </a:lnTo>
                  <a:lnTo>
                    <a:pt x="509" y="323"/>
                  </a:lnTo>
                  <a:lnTo>
                    <a:pt x="506" y="321"/>
                  </a:lnTo>
                  <a:lnTo>
                    <a:pt x="504" y="3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3" name="Полилиния 4358">
              <a:extLst>
                <a:ext uri="{FF2B5EF4-FFF2-40B4-BE49-F238E27FC236}">
                  <a16:creationId xmlns="" xmlns:a16="http://schemas.microsoft.com/office/drawing/2014/main" id="{51F64262-4CAE-411C-BA9D-7B6EC82557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8500" y="1509713"/>
              <a:ext cx="161925" cy="161925"/>
            </a:xfrm>
            <a:custGeom>
              <a:avLst/>
              <a:gdLst>
                <a:gd name="T0" fmla="*/ 229 w 511"/>
                <a:gd name="T1" fmla="*/ 335 h 509"/>
                <a:gd name="T2" fmla="*/ 198 w 511"/>
                <a:gd name="T3" fmla="*/ 319 h 509"/>
                <a:gd name="T4" fmla="*/ 176 w 511"/>
                <a:gd name="T5" fmla="*/ 292 h 509"/>
                <a:gd name="T6" fmla="*/ 166 w 511"/>
                <a:gd name="T7" fmla="*/ 258 h 509"/>
                <a:gd name="T8" fmla="*/ 169 w 511"/>
                <a:gd name="T9" fmla="*/ 223 h 509"/>
                <a:gd name="T10" fmla="*/ 186 w 511"/>
                <a:gd name="T11" fmla="*/ 191 h 509"/>
                <a:gd name="T12" fmla="*/ 213 w 511"/>
                <a:gd name="T13" fmla="*/ 169 h 509"/>
                <a:gd name="T14" fmla="*/ 246 w 511"/>
                <a:gd name="T15" fmla="*/ 158 h 509"/>
                <a:gd name="T16" fmla="*/ 282 w 511"/>
                <a:gd name="T17" fmla="*/ 163 h 509"/>
                <a:gd name="T18" fmla="*/ 313 w 511"/>
                <a:gd name="T19" fmla="*/ 179 h 509"/>
                <a:gd name="T20" fmla="*/ 335 w 511"/>
                <a:gd name="T21" fmla="*/ 206 h 509"/>
                <a:gd name="T22" fmla="*/ 346 w 511"/>
                <a:gd name="T23" fmla="*/ 240 h 509"/>
                <a:gd name="T24" fmla="*/ 342 w 511"/>
                <a:gd name="T25" fmla="*/ 276 h 509"/>
                <a:gd name="T26" fmla="*/ 325 w 511"/>
                <a:gd name="T27" fmla="*/ 306 h 509"/>
                <a:gd name="T28" fmla="*/ 298 w 511"/>
                <a:gd name="T29" fmla="*/ 328 h 509"/>
                <a:gd name="T30" fmla="*/ 265 w 511"/>
                <a:gd name="T31" fmla="*/ 338 h 509"/>
                <a:gd name="T32" fmla="*/ 511 w 511"/>
                <a:gd name="T33" fmla="*/ 173 h 509"/>
                <a:gd name="T34" fmla="*/ 450 w 511"/>
                <a:gd name="T35" fmla="*/ 67 h 509"/>
                <a:gd name="T36" fmla="*/ 441 w 511"/>
                <a:gd name="T37" fmla="*/ 63 h 509"/>
                <a:gd name="T38" fmla="*/ 386 w 511"/>
                <a:gd name="T39" fmla="*/ 92 h 509"/>
                <a:gd name="T40" fmla="*/ 332 w 511"/>
                <a:gd name="T41" fmla="*/ 59 h 509"/>
                <a:gd name="T42" fmla="*/ 329 w 511"/>
                <a:gd name="T43" fmla="*/ 6 h 509"/>
                <a:gd name="T44" fmla="*/ 320 w 511"/>
                <a:gd name="T45" fmla="*/ 0 h 509"/>
                <a:gd name="T46" fmla="*/ 198 w 511"/>
                <a:gd name="T47" fmla="*/ 1 h 509"/>
                <a:gd name="T48" fmla="*/ 190 w 511"/>
                <a:gd name="T49" fmla="*/ 9 h 509"/>
                <a:gd name="T50" fmla="*/ 179 w 511"/>
                <a:gd name="T51" fmla="*/ 61 h 509"/>
                <a:gd name="T52" fmla="*/ 141 w 511"/>
                <a:gd name="T53" fmla="*/ 81 h 509"/>
                <a:gd name="T54" fmla="*/ 68 w 511"/>
                <a:gd name="T55" fmla="*/ 63 h 509"/>
                <a:gd name="T56" fmla="*/ 60 w 511"/>
                <a:gd name="T57" fmla="*/ 70 h 509"/>
                <a:gd name="T58" fmla="*/ 1 w 511"/>
                <a:gd name="T59" fmla="*/ 177 h 509"/>
                <a:gd name="T60" fmla="*/ 5 w 511"/>
                <a:gd name="T61" fmla="*/ 186 h 509"/>
                <a:gd name="T62" fmla="*/ 52 w 511"/>
                <a:gd name="T63" fmla="*/ 249 h 509"/>
                <a:gd name="T64" fmla="*/ 5 w 511"/>
                <a:gd name="T65" fmla="*/ 311 h 509"/>
                <a:gd name="T66" fmla="*/ 0 w 511"/>
                <a:gd name="T67" fmla="*/ 322 h 509"/>
                <a:gd name="T68" fmla="*/ 59 w 511"/>
                <a:gd name="T69" fmla="*/ 429 h 509"/>
                <a:gd name="T70" fmla="*/ 74 w 511"/>
                <a:gd name="T71" fmla="*/ 435 h 509"/>
                <a:gd name="T72" fmla="*/ 140 w 511"/>
                <a:gd name="T73" fmla="*/ 416 h 509"/>
                <a:gd name="T74" fmla="*/ 179 w 511"/>
                <a:gd name="T75" fmla="*/ 438 h 509"/>
                <a:gd name="T76" fmla="*/ 190 w 511"/>
                <a:gd name="T77" fmla="*/ 500 h 509"/>
                <a:gd name="T78" fmla="*/ 198 w 511"/>
                <a:gd name="T79" fmla="*/ 508 h 509"/>
                <a:gd name="T80" fmla="*/ 320 w 511"/>
                <a:gd name="T81" fmla="*/ 509 h 509"/>
                <a:gd name="T82" fmla="*/ 329 w 511"/>
                <a:gd name="T83" fmla="*/ 503 h 509"/>
                <a:gd name="T84" fmla="*/ 332 w 511"/>
                <a:gd name="T85" fmla="*/ 439 h 509"/>
                <a:gd name="T86" fmla="*/ 387 w 511"/>
                <a:gd name="T87" fmla="*/ 407 h 509"/>
                <a:gd name="T88" fmla="*/ 441 w 511"/>
                <a:gd name="T89" fmla="*/ 435 h 509"/>
                <a:gd name="T90" fmla="*/ 450 w 511"/>
                <a:gd name="T91" fmla="*/ 431 h 509"/>
                <a:gd name="T92" fmla="*/ 511 w 511"/>
                <a:gd name="T93" fmla="*/ 324 h 509"/>
                <a:gd name="T94" fmla="*/ 504 w 511"/>
                <a:gd name="T95" fmla="*/ 309 h 509"/>
                <a:gd name="T96" fmla="*/ 459 w 511"/>
                <a:gd name="T97" fmla="*/ 233 h 509"/>
                <a:gd name="T98" fmla="*/ 508 w 511"/>
                <a:gd name="T99" fmla="*/ 184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1" h="509">
                  <a:moveTo>
                    <a:pt x="256" y="339"/>
                  </a:moveTo>
                  <a:lnTo>
                    <a:pt x="246" y="338"/>
                  </a:lnTo>
                  <a:lnTo>
                    <a:pt x="237" y="337"/>
                  </a:lnTo>
                  <a:lnTo>
                    <a:pt x="229" y="335"/>
                  </a:lnTo>
                  <a:lnTo>
                    <a:pt x="220" y="332"/>
                  </a:lnTo>
                  <a:lnTo>
                    <a:pt x="213" y="328"/>
                  </a:lnTo>
                  <a:lnTo>
                    <a:pt x="205" y="323"/>
                  </a:lnTo>
                  <a:lnTo>
                    <a:pt x="198" y="319"/>
                  </a:lnTo>
                  <a:lnTo>
                    <a:pt x="191" y="312"/>
                  </a:lnTo>
                  <a:lnTo>
                    <a:pt x="186" y="306"/>
                  </a:lnTo>
                  <a:lnTo>
                    <a:pt x="181" y="300"/>
                  </a:lnTo>
                  <a:lnTo>
                    <a:pt x="176" y="292"/>
                  </a:lnTo>
                  <a:lnTo>
                    <a:pt x="172" y="284"/>
                  </a:lnTo>
                  <a:lnTo>
                    <a:pt x="169" y="276"/>
                  </a:lnTo>
                  <a:lnTo>
                    <a:pt x="167" y="267"/>
                  </a:lnTo>
                  <a:lnTo>
                    <a:pt x="166" y="258"/>
                  </a:lnTo>
                  <a:lnTo>
                    <a:pt x="166" y="249"/>
                  </a:lnTo>
                  <a:lnTo>
                    <a:pt x="166" y="240"/>
                  </a:lnTo>
                  <a:lnTo>
                    <a:pt x="167" y="231"/>
                  </a:lnTo>
                  <a:lnTo>
                    <a:pt x="169" y="223"/>
                  </a:lnTo>
                  <a:lnTo>
                    <a:pt x="172" y="214"/>
                  </a:lnTo>
                  <a:lnTo>
                    <a:pt x="176" y="206"/>
                  </a:lnTo>
                  <a:lnTo>
                    <a:pt x="181" y="199"/>
                  </a:lnTo>
                  <a:lnTo>
                    <a:pt x="186" y="191"/>
                  </a:lnTo>
                  <a:lnTo>
                    <a:pt x="191" y="185"/>
                  </a:lnTo>
                  <a:lnTo>
                    <a:pt x="198" y="179"/>
                  </a:lnTo>
                  <a:lnTo>
                    <a:pt x="205" y="173"/>
                  </a:lnTo>
                  <a:lnTo>
                    <a:pt x="213" y="169"/>
                  </a:lnTo>
                  <a:lnTo>
                    <a:pt x="220" y="165"/>
                  </a:lnTo>
                  <a:lnTo>
                    <a:pt x="229" y="163"/>
                  </a:lnTo>
                  <a:lnTo>
                    <a:pt x="237" y="159"/>
                  </a:lnTo>
                  <a:lnTo>
                    <a:pt x="246" y="158"/>
                  </a:lnTo>
                  <a:lnTo>
                    <a:pt x="256" y="158"/>
                  </a:lnTo>
                  <a:lnTo>
                    <a:pt x="265" y="158"/>
                  </a:lnTo>
                  <a:lnTo>
                    <a:pt x="274" y="159"/>
                  </a:lnTo>
                  <a:lnTo>
                    <a:pt x="282" y="163"/>
                  </a:lnTo>
                  <a:lnTo>
                    <a:pt x="291" y="165"/>
                  </a:lnTo>
                  <a:lnTo>
                    <a:pt x="298" y="169"/>
                  </a:lnTo>
                  <a:lnTo>
                    <a:pt x="306" y="173"/>
                  </a:lnTo>
                  <a:lnTo>
                    <a:pt x="313" y="179"/>
                  </a:lnTo>
                  <a:lnTo>
                    <a:pt x="320" y="185"/>
                  </a:lnTo>
                  <a:lnTo>
                    <a:pt x="325" y="191"/>
                  </a:lnTo>
                  <a:lnTo>
                    <a:pt x="331" y="199"/>
                  </a:lnTo>
                  <a:lnTo>
                    <a:pt x="335" y="206"/>
                  </a:lnTo>
                  <a:lnTo>
                    <a:pt x="339" y="214"/>
                  </a:lnTo>
                  <a:lnTo>
                    <a:pt x="342" y="223"/>
                  </a:lnTo>
                  <a:lnTo>
                    <a:pt x="344" y="231"/>
                  </a:lnTo>
                  <a:lnTo>
                    <a:pt x="346" y="240"/>
                  </a:lnTo>
                  <a:lnTo>
                    <a:pt x="347" y="249"/>
                  </a:lnTo>
                  <a:lnTo>
                    <a:pt x="346" y="258"/>
                  </a:lnTo>
                  <a:lnTo>
                    <a:pt x="344" y="267"/>
                  </a:lnTo>
                  <a:lnTo>
                    <a:pt x="342" y="276"/>
                  </a:lnTo>
                  <a:lnTo>
                    <a:pt x="339" y="284"/>
                  </a:lnTo>
                  <a:lnTo>
                    <a:pt x="335" y="292"/>
                  </a:lnTo>
                  <a:lnTo>
                    <a:pt x="331" y="300"/>
                  </a:lnTo>
                  <a:lnTo>
                    <a:pt x="325" y="306"/>
                  </a:lnTo>
                  <a:lnTo>
                    <a:pt x="320" y="312"/>
                  </a:lnTo>
                  <a:lnTo>
                    <a:pt x="313" y="319"/>
                  </a:lnTo>
                  <a:lnTo>
                    <a:pt x="306" y="323"/>
                  </a:lnTo>
                  <a:lnTo>
                    <a:pt x="298" y="328"/>
                  </a:lnTo>
                  <a:lnTo>
                    <a:pt x="291" y="332"/>
                  </a:lnTo>
                  <a:lnTo>
                    <a:pt x="282" y="335"/>
                  </a:lnTo>
                  <a:lnTo>
                    <a:pt x="274" y="337"/>
                  </a:lnTo>
                  <a:lnTo>
                    <a:pt x="265" y="338"/>
                  </a:lnTo>
                  <a:lnTo>
                    <a:pt x="256" y="339"/>
                  </a:lnTo>
                  <a:close/>
                  <a:moveTo>
                    <a:pt x="510" y="179"/>
                  </a:moveTo>
                  <a:lnTo>
                    <a:pt x="511" y="177"/>
                  </a:lnTo>
                  <a:lnTo>
                    <a:pt x="511" y="173"/>
                  </a:lnTo>
                  <a:lnTo>
                    <a:pt x="510" y="171"/>
                  </a:lnTo>
                  <a:lnTo>
                    <a:pt x="509" y="168"/>
                  </a:lnTo>
                  <a:lnTo>
                    <a:pt x="453" y="70"/>
                  </a:lnTo>
                  <a:lnTo>
                    <a:pt x="450" y="67"/>
                  </a:lnTo>
                  <a:lnTo>
                    <a:pt x="448" y="65"/>
                  </a:lnTo>
                  <a:lnTo>
                    <a:pt x="446" y="64"/>
                  </a:lnTo>
                  <a:lnTo>
                    <a:pt x="443" y="64"/>
                  </a:lnTo>
                  <a:lnTo>
                    <a:pt x="441" y="63"/>
                  </a:lnTo>
                  <a:lnTo>
                    <a:pt x="438" y="63"/>
                  </a:lnTo>
                  <a:lnTo>
                    <a:pt x="434" y="63"/>
                  </a:lnTo>
                  <a:lnTo>
                    <a:pt x="432" y="65"/>
                  </a:lnTo>
                  <a:lnTo>
                    <a:pt x="386" y="92"/>
                  </a:lnTo>
                  <a:lnTo>
                    <a:pt x="375" y="83"/>
                  </a:lnTo>
                  <a:lnTo>
                    <a:pt x="363" y="75"/>
                  </a:lnTo>
                  <a:lnTo>
                    <a:pt x="348" y="67"/>
                  </a:lnTo>
                  <a:lnTo>
                    <a:pt x="332" y="59"/>
                  </a:lnTo>
                  <a:lnTo>
                    <a:pt x="332" y="14"/>
                  </a:lnTo>
                  <a:lnTo>
                    <a:pt x="332" y="12"/>
                  </a:lnTo>
                  <a:lnTo>
                    <a:pt x="331" y="9"/>
                  </a:lnTo>
                  <a:lnTo>
                    <a:pt x="329" y="6"/>
                  </a:lnTo>
                  <a:lnTo>
                    <a:pt x="327" y="4"/>
                  </a:lnTo>
                  <a:lnTo>
                    <a:pt x="325" y="2"/>
                  </a:lnTo>
                  <a:lnTo>
                    <a:pt x="323" y="1"/>
                  </a:lnTo>
                  <a:lnTo>
                    <a:pt x="320" y="0"/>
                  </a:lnTo>
                  <a:lnTo>
                    <a:pt x="317" y="0"/>
                  </a:lnTo>
                  <a:lnTo>
                    <a:pt x="203" y="0"/>
                  </a:lnTo>
                  <a:lnTo>
                    <a:pt x="201" y="0"/>
                  </a:lnTo>
                  <a:lnTo>
                    <a:pt x="198" y="1"/>
                  </a:lnTo>
                  <a:lnTo>
                    <a:pt x="196" y="2"/>
                  </a:lnTo>
                  <a:lnTo>
                    <a:pt x="194" y="4"/>
                  </a:lnTo>
                  <a:lnTo>
                    <a:pt x="191" y="6"/>
                  </a:lnTo>
                  <a:lnTo>
                    <a:pt x="190" y="9"/>
                  </a:lnTo>
                  <a:lnTo>
                    <a:pt x="189" y="12"/>
                  </a:lnTo>
                  <a:lnTo>
                    <a:pt x="188" y="14"/>
                  </a:lnTo>
                  <a:lnTo>
                    <a:pt x="188" y="58"/>
                  </a:lnTo>
                  <a:lnTo>
                    <a:pt x="179" y="61"/>
                  </a:lnTo>
                  <a:lnTo>
                    <a:pt x="170" y="64"/>
                  </a:lnTo>
                  <a:lnTo>
                    <a:pt x="161" y="68"/>
                  </a:lnTo>
                  <a:lnTo>
                    <a:pt x="154" y="72"/>
                  </a:lnTo>
                  <a:lnTo>
                    <a:pt x="141" y="81"/>
                  </a:lnTo>
                  <a:lnTo>
                    <a:pt x="128" y="92"/>
                  </a:lnTo>
                  <a:lnTo>
                    <a:pt x="80" y="64"/>
                  </a:lnTo>
                  <a:lnTo>
                    <a:pt x="75" y="62"/>
                  </a:lnTo>
                  <a:lnTo>
                    <a:pt x="68" y="63"/>
                  </a:lnTo>
                  <a:lnTo>
                    <a:pt x="66" y="64"/>
                  </a:lnTo>
                  <a:lnTo>
                    <a:pt x="64" y="65"/>
                  </a:lnTo>
                  <a:lnTo>
                    <a:pt x="62" y="67"/>
                  </a:lnTo>
                  <a:lnTo>
                    <a:pt x="60" y="70"/>
                  </a:lnTo>
                  <a:lnTo>
                    <a:pt x="3" y="168"/>
                  </a:lnTo>
                  <a:lnTo>
                    <a:pt x="2" y="171"/>
                  </a:lnTo>
                  <a:lnTo>
                    <a:pt x="1" y="173"/>
                  </a:lnTo>
                  <a:lnTo>
                    <a:pt x="1" y="177"/>
                  </a:lnTo>
                  <a:lnTo>
                    <a:pt x="1" y="179"/>
                  </a:lnTo>
                  <a:lnTo>
                    <a:pt x="2" y="182"/>
                  </a:lnTo>
                  <a:lnTo>
                    <a:pt x="4" y="184"/>
                  </a:lnTo>
                  <a:lnTo>
                    <a:pt x="5" y="186"/>
                  </a:lnTo>
                  <a:lnTo>
                    <a:pt x="8" y="188"/>
                  </a:lnTo>
                  <a:lnTo>
                    <a:pt x="56" y="216"/>
                  </a:lnTo>
                  <a:lnTo>
                    <a:pt x="53" y="233"/>
                  </a:lnTo>
                  <a:lnTo>
                    <a:pt x="52" y="249"/>
                  </a:lnTo>
                  <a:lnTo>
                    <a:pt x="53" y="265"/>
                  </a:lnTo>
                  <a:lnTo>
                    <a:pt x="56" y="282"/>
                  </a:lnTo>
                  <a:lnTo>
                    <a:pt x="7" y="309"/>
                  </a:lnTo>
                  <a:lnTo>
                    <a:pt x="5" y="311"/>
                  </a:lnTo>
                  <a:lnTo>
                    <a:pt x="3" y="313"/>
                  </a:lnTo>
                  <a:lnTo>
                    <a:pt x="2" y="317"/>
                  </a:lnTo>
                  <a:lnTo>
                    <a:pt x="1" y="320"/>
                  </a:lnTo>
                  <a:lnTo>
                    <a:pt x="0" y="322"/>
                  </a:lnTo>
                  <a:lnTo>
                    <a:pt x="0" y="324"/>
                  </a:lnTo>
                  <a:lnTo>
                    <a:pt x="1" y="327"/>
                  </a:lnTo>
                  <a:lnTo>
                    <a:pt x="2" y="330"/>
                  </a:lnTo>
                  <a:lnTo>
                    <a:pt x="59" y="429"/>
                  </a:lnTo>
                  <a:lnTo>
                    <a:pt x="63" y="432"/>
                  </a:lnTo>
                  <a:lnTo>
                    <a:pt x="67" y="434"/>
                  </a:lnTo>
                  <a:lnTo>
                    <a:pt x="71" y="435"/>
                  </a:lnTo>
                  <a:lnTo>
                    <a:pt x="74" y="435"/>
                  </a:lnTo>
                  <a:lnTo>
                    <a:pt x="76" y="434"/>
                  </a:lnTo>
                  <a:lnTo>
                    <a:pt x="79" y="433"/>
                  </a:lnTo>
                  <a:lnTo>
                    <a:pt x="128" y="407"/>
                  </a:lnTo>
                  <a:lnTo>
                    <a:pt x="140" y="416"/>
                  </a:lnTo>
                  <a:lnTo>
                    <a:pt x="154" y="426"/>
                  </a:lnTo>
                  <a:lnTo>
                    <a:pt x="161" y="430"/>
                  </a:lnTo>
                  <a:lnTo>
                    <a:pt x="169" y="434"/>
                  </a:lnTo>
                  <a:lnTo>
                    <a:pt x="179" y="438"/>
                  </a:lnTo>
                  <a:lnTo>
                    <a:pt x="188" y="441"/>
                  </a:lnTo>
                  <a:lnTo>
                    <a:pt x="188" y="494"/>
                  </a:lnTo>
                  <a:lnTo>
                    <a:pt x="189" y="497"/>
                  </a:lnTo>
                  <a:lnTo>
                    <a:pt x="190" y="500"/>
                  </a:lnTo>
                  <a:lnTo>
                    <a:pt x="191" y="503"/>
                  </a:lnTo>
                  <a:lnTo>
                    <a:pt x="194" y="505"/>
                  </a:lnTo>
                  <a:lnTo>
                    <a:pt x="196" y="507"/>
                  </a:lnTo>
                  <a:lnTo>
                    <a:pt x="198" y="508"/>
                  </a:lnTo>
                  <a:lnTo>
                    <a:pt x="201" y="509"/>
                  </a:lnTo>
                  <a:lnTo>
                    <a:pt x="203" y="509"/>
                  </a:lnTo>
                  <a:lnTo>
                    <a:pt x="317" y="509"/>
                  </a:lnTo>
                  <a:lnTo>
                    <a:pt x="320" y="509"/>
                  </a:lnTo>
                  <a:lnTo>
                    <a:pt x="323" y="508"/>
                  </a:lnTo>
                  <a:lnTo>
                    <a:pt x="325" y="507"/>
                  </a:lnTo>
                  <a:lnTo>
                    <a:pt x="327" y="505"/>
                  </a:lnTo>
                  <a:lnTo>
                    <a:pt x="329" y="503"/>
                  </a:lnTo>
                  <a:lnTo>
                    <a:pt x="331" y="500"/>
                  </a:lnTo>
                  <a:lnTo>
                    <a:pt x="332" y="497"/>
                  </a:lnTo>
                  <a:lnTo>
                    <a:pt x="332" y="494"/>
                  </a:lnTo>
                  <a:lnTo>
                    <a:pt x="332" y="439"/>
                  </a:lnTo>
                  <a:lnTo>
                    <a:pt x="348" y="431"/>
                  </a:lnTo>
                  <a:lnTo>
                    <a:pt x="363" y="423"/>
                  </a:lnTo>
                  <a:lnTo>
                    <a:pt x="375" y="414"/>
                  </a:lnTo>
                  <a:lnTo>
                    <a:pt x="387" y="407"/>
                  </a:lnTo>
                  <a:lnTo>
                    <a:pt x="432" y="433"/>
                  </a:lnTo>
                  <a:lnTo>
                    <a:pt x="434" y="434"/>
                  </a:lnTo>
                  <a:lnTo>
                    <a:pt x="438" y="435"/>
                  </a:lnTo>
                  <a:lnTo>
                    <a:pt x="441" y="435"/>
                  </a:lnTo>
                  <a:lnTo>
                    <a:pt x="443" y="434"/>
                  </a:lnTo>
                  <a:lnTo>
                    <a:pt x="446" y="434"/>
                  </a:lnTo>
                  <a:lnTo>
                    <a:pt x="448" y="432"/>
                  </a:lnTo>
                  <a:lnTo>
                    <a:pt x="450" y="431"/>
                  </a:lnTo>
                  <a:lnTo>
                    <a:pt x="453" y="429"/>
                  </a:lnTo>
                  <a:lnTo>
                    <a:pt x="509" y="330"/>
                  </a:lnTo>
                  <a:lnTo>
                    <a:pt x="510" y="327"/>
                  </a:lnTo>
                  <a:lnTo>
                    <a:pt x="511" y="324"/>
                  </a:lnTo>
                  <a:lnTo>
                    <a:pt x="511" y="322"/>
                  </a:lnTo>
                  <a:lnTo>
                    <a:pt x="510" y="320"/>
                  </a:lnTo>
                  <a:lnTo>
                    <a:pt x="508" y="313"/>
                  </a:lnTo>
                  <a:lnTo>
                    <a:pt x="504" y="309"/>
                  </a:lnTo>
                  <a:lnTo>
                    <a:pt x="457" y="282"/>
                  </a:lnTo>
                  <a:lnTo>
                    <a:pt x="459" y="265"/>
                  </a:lnTo>
                  <a:lnTo>
                    <a:pt x="459" y="249"/>
                  </a:lnTo>
                  <a:lnTo>
                    <a:pt x="459" y="233"/>
                  </a:lnTo>
                  <a:lnTo>
                    <a:pt x="457" y="216"/>
                  </a:lnTo>
                  <a:lnTo>
                    <a:pt x="504" y="188"/>
                  </a:lnTo>
                  <a:lnTo>
                    <a:pt x="506" y="186"/>
                  </a:lnTo>
                  <a:lnTo>
                    <a:pt x="508" y="184"/>
                  </a:lnTo>
                  <a:lnTo>
                    <a:pt x="509" y="182"/>
                  </a:lnTo>
                  <a:lnTo>
                    <a:pt x="510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022095"/>
              </p:ext>
            </p:extLst>
          </p:nvPr>
        </p:nvGraphicFramePr>
        <p:xfrm>
          <a:off x="838199" y="932450"/>
          <a:ext cx="10583487" cy="575296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46373">
                  <a:extLst>
                    <a:ext uri="{9D8B030D-6E8A-4147-A177-3AD203B41FA5}">
                      <a16:colId xmlns="" xmlns:a16="http://schemas.microsoft.com/office/drawing/2014/main" val="2349880958"/>
                    </a:ext>
                  </a:extLst>
                </a:gridCol>
                <a:gridCol w="8537114">
                  <a:extLst>
                    <a:ext uri="{9D8B030D-6E8A-4147-A177-3AD203B41FA5}">
                      <a16:colId xmlns="" xmlns:a16="http://schemas.microsoft.com/office/drawing/2014/main" val="3331955013"/>
                    </a:ext>
                  </a:extLst>
                </a:gridCol>
              </a:tblGrid>
              <a:tr h="1451879">
                <a:tc>
                  <a:txBody>
                    <a:bodyPr/>
                    <a:lstStyle/>
                    <a:p>
                      <a:pPr marL="171450" indent="-17145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2000" u="none" strike="noStrike" dirty="0">
                          <a:effectLst/>
                        </a:rPr>
                        <a:t>403011</a:t>
                      </a:r>
                      <a:endParaRPr lang="ru-RU" sz="20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65" marR="5065" marT="50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000" u="none" strike="noStrike" dirty="0" err="1" smtClean="0">
                          <a:effectLst/>
                        </a:rPr>
                        <a:t>Техникалық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және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кәсіптік</a:t>
                      </a:r>
                      <a:r>
                        <a:rPr lang="ru-RU" sz="2000" u="none" strike="noStrike" dirty="0" smtClean="0">
                          <a:effectLst/>
                        </a:rPr>
                        <a:t>, орта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білімнен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кейінгі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және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жоғары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білім</a:t>
                      </a:r>
                      <a:r>
                        <a:rPr lang="ru-RU" sz="2000" u="none" strike="noStrike" dirty="0" smtClean="0">
                          <a:effectLst/>
                        </a:rPr>
                        <a:t> беру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ұйымдарының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білім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алушылары</a:t>
                      </a:r>
                      <a:r>
                        <a:rPr lang="ru-RU" sz="2000" u="none" strike="noStrike" dirty="0" smtClean="0">
                          <a:effectLst/>
                        </a:rPr>
                        <a:t> мен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тәрбиеленушілеріне,сондай-ақ</a:t>
                      </a:r>
                      <a:r>
                        <a:rPr lang="ru-RU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қамқорлықтағы</a:t>
                      </a:r>
                      <a:r>
                        <a:rPr lang="ru-RU" sz="2000" u="none" strike="noStrike" dirty="0" smtClean="0">
                          <a:effectLst/>
                        </a:rPr>
                        <a:t> (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қамқоршылықтағы</a:t>
                      </a:r>
                      <a:r>
                        <a:rPr lang="ru-RU" sz="2000" u="none" strike="noStrike" dirty="0" smtClean="0">
                          <a:effectLst/>
                        </a:rPr>
                        <a:t>)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және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патронаттағы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тұлғаларға</a:t>
                      </a:r>
                      <a:r>
                        <a:rPr lang="ru-RU" sz="2000" u="none" strike="noStrike" dirty="0" smtClean="0">
                          <a:effectLst/>
                        </a:rPr>
                        <a:t>,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азаматтардың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жекелеген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санаттарына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тегін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тамақ</a:t>
                      </a:r>
                      <a:r>
                        <a:rPr lang="ru-RU" sz="2000" u="none" strike="noStrike" dirty="0" smtClean="0">
                          <a:effectLst/>
                        </a:rPr>
                        <a:t> беру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65" marR="5065" marT="5065" marB="0" anchor="ctr"/>
                </a:tc>
                <a:extLst>
                  <a:ext uri="{0D108BD9-81ED-4DB2-BD59-A6C34878D82A}">
                    <a16:rowId xmlns="" xmlns:a16="http://schemas.microsoft.com/office/drawing/2014/main" val="2253191706"/>
                  </a:ext>
                </a:extLst>
              </a:tr>
              <a:tr h="815353">
                <a:tc>
                  <a:txBody>
                    <a:bodyPr/>
                    <a:lstStyle/>
                    <a:p>
                      <a:pPr marL="171450" indent="-17145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2000" u="none" strike="noStrike" dirty="0">
                          <a:effectLst/>
                        </a:rPr>
                        <a:t>803002</a:t>
                      </a:r>
                      <a:endParaRPr lang="ru-RU" sz="20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65" marR="5065" marT="50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000" u="none" strike="noStrike" dirty="0" err="1" smtClean="0">
                          <a:effectLst/>
                        </a:rPr>
                        <a:t>Техникалық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және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кәсіптік</a:t>
                      </a:r>
                      <a:r>
                        <a:rPr lang="ru-RU" sz="2000" u="none" strike="noStrike" dirty="0" smtClean="0">
                          <a:effectLst/>
                        </a:rPr>
                        <a:t>, орта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білімнен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кейінгі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білім</a:t>
                      </a:r>
                      <a:r>
                        <a:rPr lang="ru-RU" sz="2000" u="none" strike="noStrike" dirty="0" smtClean="0">
                          <a:effectLst/>
                        </a:rPr>
                        <a:t> беру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ұйымдарында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білім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алушыларға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жатақхана</a:t>
                      </a:r>
                      <a:r>
                        <a:rPr lang="ru-RU" sz="2000" u="none" strike="noStrike" dirty="0" smtClean="0">
                          <a:effectLst/>
                        </a:rPr>
                        <a:t> беру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65" marR="5065" marT="5065" marB="0" anchor="ctr"/>
                </a:tc>
                <a:extLst>
                  <a:ext uri="{0D108BD9-81ED-4DB2-BD59-A6C34878D82A}">
                    <a16:rowId xmlns="" xmlns:a16="http://schemas.microsoft.com/office/drawing/2014/main" val="3533003060"/>
                  </a:ext>
                </a:extLst>
              </a:tr>
              <a:tr h="591920">
                <a:tc>
                  <a:txBody>
                    <a:bodyPr/>
                    <a:lstStyle/>
                    <a:p>
                      <a:pPr marL="171450" indent="-17145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2000" u="none" strike="noStrike" dirty="0">
                          <a:effectLst/>
                        </a:rPr>
                        <a:t>803006</a:t>
                      </a:r>
                      <a:endParaRPr lang="ru-RU" sz="20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65" marR="5065" marT="50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000" u="none" strike="noStrike" dirty="0" err="1" smtClean="0">
                          <a:effectLst/>
                        </a:rPr>
                        <a:t>Техникалық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және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кәсіптік</a:t>
                      </a:r>
                      <a:r>
                        <a:rPr lang="ru-RU" sz="2000" u="none" strike="noStrike" dirty="0" smtClean="0">
                          <a:effectLst/>
                        </a:rPr>
                        <a:t>, орта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білімнен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кейінгі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білім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туралы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құжаттардың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</a:p>
                    <a:p>
                      <a:pPr algn="just" fontAlgn="ctr"/>
                      <a:r>
                        <a:rPr lang="ru-RU" sz="2000" u="none" strike="noStrike" dirty="0" err="1" smtClean="0">
                          <a:effectLst/>
                        </a:rPr>
                        <a:t>телнұсқасын</a:t>
                      </a:r>
                      <a:r>
                        <a:rPr lang="ru-RU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smtClean="0">
                          <a:effectLst/>
                        </a:rPr>
                        <a:t>беру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65" marR="5065" marT="5065" marB="0" anchor="ctr"/>
                </a:tc>
                <a:extLst>
                  <a:ext uri="{0D108BD9-81ED-4DB2-BD59-A6C34878D82A}">
                    <a16:rowId xmlns="" xmlns:a16="http://schemas.microsoft.com/office/drawing/2014/main" val="4162723621"/>
                  </a:ext>
                </a:extLst>
              </a:tr>
              <a:tr h="591920">
                <a:tc>
                  <a:txBody>
                    <a:bodyPr/>
                    <a:lstStyle/>
                    <a:p>
                      <a:pPr marL="171450" indent="-17145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2000" u="none" strike="noStrike" dirty="0">
                          <a:effectLst/>
                        </a:rPr>
                        <a:t>803008</a:t>
                      </a:r>
                      <a:endParaRPr lang="ru-RU" sz="20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65" marR="5065" marT="50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000" u="none" strike="noStrike" dirty="0" err="1" smtClean="0">
                          <a:effectLst/>
                        </a:rPr>
                        <a:t>Техникалық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және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кәсіптік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білім</a:t>
                      </a:r>
                      <a:r>
                        <a:rPr lang="ru-RU" sz="2000" u="none" strike="noStrike" dirty="0" smtClean="0">
                          <a:effectLst/>
                        </a:rPr>
                        <a:t> беру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ұйымдарына</a:t>
                      </a:r>
                      <a:r>
                        <a:rPr lang="ru-RU" sz="2000" u="none" strike="noStrike" dirty="0" smtClean="0">
                          <a:effectLst/>
                        </a:rPr>
                        <a:t> орта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білімнен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кейінгі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құжаттарды</a:t>
                      </a:r>
                      <a:r>
                        <a:rPr lang="ru-RU" sz="2000" u="none" strike="noStrike" dirty="0" smtClean="0">
                          <a:effectLst/>
                        </a:rPr>
                        <a:t> қабылдау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65" marR="5065" marT="5065" marB="0" anchor="ctr"/>
                </a:tc>
                <a:extLst>
                  <a:ext uri="{0D108BD9-81ED-4DB2-BD59-A6C34878D82A}">
                    <a16:rowId xmlns="" xmlns:a16="http://schemas.microsoft.com/office/drawing/2014/main" val="1878067384"/>
                  </a:ext>
                </a:extLst>
              </a:tr>
              <a:tr h="971643">
                <a:tc>
                  <a:txBody>
                    <a:bodyPr/>
                    <a:lstStyle/>
                    <a:p>
                      <a:pPr marL="171450" indent="-17145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2000" u="none" strike="noStrike" dirty="0">
                          <a:effectLst/>
                        </a:rPr>
                        <a:t>801012</a:t>
                      </a:r>
                      <a:endParaRPr lang="ru-RU" sz="20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65" marR="5065" marT="50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000" u="none" strike="noStrike" dirty="0" err="1" smtClean="0">
                          <a:effectLst/>
                        </a:rPr>
                        <a:t>Техникалық</a:t>
                      </a:r>
                      <a:r>
                        <a:rPr lang="ru-RU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2000" u="none" strike="noStrike" baseline="0" dirty="0" err="1" smtClean="0">
                          <a:effectLst/>
                        </a:rPr>
                        <a:t>және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кәсіптік</a:t>
                      </a:r>
                      <a:r>
                        <a:rPr lang="ru-RU" sz="2000" u="none" strike="noStrike" dirty="0" smtClean="0">
                          <a:effectLst/>
                        </a:rPr>
                        <a:t>, орта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білімнен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кейінгі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білім</a:t>
                      </a:r>
                      <a:r>
                        <a:rPr lang="ru-RU" sz="2000" u="none" strike="noStrike" dirty="0" smtClean="0">
                          <a:effectLst/>
                        </a:rPr>
                        <a:t> беру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ұйымдарында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білім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алушыларға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академиялық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демалыс</a:t>
                      </a:r>
                      <a:r>
                        <a:rPr lang="ru-RU" sz="2000" u="none" strike="noStrike" dirty="0" smtClean="0">
                          <a:effectLst/>
                        </a:rPr>
                        <a:t> беру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65" marR="5065" marT="5065" marB="0" anchor="ctr"/>
                </a:tc>
                <a:extLst>
                  <a:ext uri="{0D108BD9-81ED-4DB2-BD59-A6C34878D82A}">
                    <a16:rowId xmlns="" xmlns:a16="http://schemas.microsoft.com/office/drawing/2014/main" val="3027475929"/>
                  </a:ext>
                </a:extLst>
              </a:tr>
              <a:tr h="558415">
                <a:tc>
                  <a:txBody>
                    <a:bodyPr/>
                    <a:lstStyle/>
                    <a:p>
                      <a:pPr marL="171450" indent="-17145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2000" u="none" strike="noStrike" dirty="0">
                          <a:effectLst/>
                        </a:rPr>
                        <a:t>803013</a:t>
                      </a:r>
                      <a:endParaRPr lang="ru-RU" sz="20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65" marR="5065" marT="50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000" u="none" strike="noStrike" dirty="0" err="1" smtClean="0">
                          <a:effectLst/>
                        </a:rPr>
                        <a:t>Білім</a:t>
                      </a:r>
                      <a:r>
                        <a:rPr lang="ru-RU" sz="2000" u="none" strike="noStrike" dirty="0" smtClean="0">
                          <a:effectLst/>
                        </a:rPr>
                        <a:t> беру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ұйымдарының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түрлері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бойынша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білім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алушыларды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ауыстыру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және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қайта</a:t>
                      </a:r>
                      <a:r>
                        <a:rPr lang="ru-RU" sz="2000" u="none" strike="noStrike" dirty="0" smtClean="0">
                          <a:effectLst/>
                        </a:rPr>
                        <a:t> қабылдау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65" marR="5065" marT="5065" marB="0" anchor="ctr"/>
                </a:tc>
                <a:extLst>
                  <a:ext uri="{0D108BD9-81ED-4DB2-BD59-A6C34878D82A}">
                    <a16:rowId xmlns="" xmlns:a16="http://schemas.microsoft.com/office/drawing/2014/main" val="4128384804"/>
                  </a:ext>
                </a:extLst>
              </a:tr>
              <a:tr h="670098">
                <a:tc>
                  <a:txBody>
                    <a:bodyPr/>
                    <a:lstStyle/>
                    <a:p>
                      <a:pPr marL="171450" indent="-17145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2000" u="none" strike="noStrike" dirty="0">
                          <a:effectLst/>
                        </a:rPr>
                        <a:t>803016</a:t>
                      </a:r>
                      <a:endParaRPr lang="ru-RU" sz="20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65" marR="5065" marT="50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000" u="none" strike="noStrike" dirty="0" err="1" smtClean="0">
                          <a:effectLst/>
                        </a:rPr>
                        <a:t>Техникалық-кәсіптік</a:t>
                      </a:r>
                      <a:r>
                        <a:rPr lang="ru-RU" sz="2000" u="none" strike="noStrike" dirty="0" smtClean="0">
                          <a:effectLst/>
                        </a:rPr>
                        <a:t>, орта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білімнен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кейінгі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білімін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аяқтамаған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адамдарға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анықтама</a:t>
                      </a:r>
                      <a:r>
                        <a:rPr lang="ru-RU" sz="2000" u="none" strike="noStrike" dirty="0" smtClean="0">
                          <a:effectLst/>
                        </a:rPr>
                        <a:t> беру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65" marR="5065" marT="5065" marB="0" anchor="ctr"/>
                </a:tc>
                <a:extLst>
                  <a:ext uri="{0D108BD9-81ED-4DB2-BD59-A6C34878D82A}">
                    <a16:rowId xmlns="" xmlns:a16="http://schemas.microsoft.com/office/drawing/2014/main" val="2474325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146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A5D2A43-E613-4861-B777-A0FBFF4745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78E9E76-0170-4D84-BCC3-07E8CC1CF3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" name="Заголовок 4" hidden="1">
            <a:extLst>
              <a:ext uri="{FF2B5EF4-FFF2-40B4-BE49-F238E27FC236}">
                <a16:creationId xmlns="" xmlns:a16="http://schemas.microsoft.com/office/drawing/2014/main" id="{D40AC950-D76D-4541-AED5-69FA8D8FC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/>
              <a:t>Слайд 3 сбалансированной системы показателей</a:t>
            </a:r>
          </a:p>
        </p:txBody>
      </p:sp>
      <p:sp>
        <p:nvSpPr>
          <p:cNvPr id="13" name="Надпись 12">
            <a:extLst>
              <a:ext uri="{FF2B5EF4-FFF2-40B4-BE49-F238E27FC236}">
                <a16:creationId xmlns=""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63904" y="45879"/>
            <a:ext cx="9264193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3200" b="1" dirty="0">
                <a:latin typeface="Arial Narrow" pitchFamily="34" charset="0"/>
              </a:rPr>
              <a:t>2023 </a:t>
            </a:r>
            <a:r>
              <a:rPr lang="ru-RU" sz="3200" b="1" dirty="0" err="1" smtClean="0">
                <a:latin typeface="Arial Narrow" pitchFamily="34" charset="0"/>
              </a:rPr>
              <a:t>жылда</a:t>
            </a:r>
            <a:r>
              <a:rPr lang="ru-RU" sz="3200" b="1" dirty="0" smtClean="0">
                <a:latin typeface="Arial Narrow" pitchFamily="34" charset="0"/>
              </a:rPr>
              <a:t> </a:t>
            </a:r>
            <a:r>
              <a:rPr lang="ru-RU" sz="3200" b="1" dirty="0" err="1">
                <a:latin typeface="Arial Narrow" pitchFamily="34" charset="0"/>
              </a:rPr>
              <a:t>к</a:t>
            </a:r>
            <a:r>
              <a:rPr lang="ru-RU" sz="3200" b="1" dirty="0" err="1" smtClean="0">
                <a:latin typeface="Arial Narrow" pitchFamily="34" charset="0"/>
              </a:rPr>
              <a:t>өрсетілген</a:t>
            </a:r>
            <a:r>
              <a:rPr lang="ru-RU" sz="3200" b="1" dirty="0" smtClean="0">
                <a:latin typeface="Arial Narrow" pitchFamily="34" charset="0"/>
              </a:rPr>
              <a:t> </a:t>
            </a:r>
            <a:r>
              <a:rPr lang="ru-RU" sz="3200" b="1" dirty="0" err="1">
                <a:latin typeface="Arial Narrow" pitchFamily="34" charset="0"/>
              </a:rPr>
              <a:t>мемлекеттік</a:t>
            </a:r>
            <a:r>
              <a:rPr lang="ru-RU" sz="3200" b="1" dirty="0">
                <a:latin typeface="Arial Narrow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</a:rPr>
              <a:t>қызметтердің</a:t>
            </a:r>
            <a:r>
              <a:rPr lang="ru-RU" sz="3200" b="1" dirty="0" smtClean="0">
                <a:latin typeface="Arial Narrow" pitchFamily="34" charset="0"/>
              </a:rPr>
              <a:t> саны</a:t>
            </a:r>
            <a:endParaRPr lang="ru-RU" sz="3600" dirty="0">
              <a:latin typeface="+mj-lt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764891"/>
              </p:ext>
            </p:extLst>
          </p:nvPr>
        </p:nvGraphicFramePr>
        <p:xfrm>
          <a:off x="184684" y="1030762"/>
          <a:ext cx="11802269" cy="566411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484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64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258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57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300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9629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6402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84542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41842">
                <a:tc rowSpan="3">
                  <a:txBody>
                    <a:bodyPr/>
                    <a:lstStyle/>
                    <a:p>
                      <a:pPr algn="ctr" fontAlgn="ctr"/>
                      <a:endParaRPr lang="ru-RU" sz="13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№ </a:t>
                      </a:r>
                      <a:r>
                        <a:rPr lang="ru-RU" sz="1300" u="none" strike="noStrike" dirty="0" smtClean="0">
                          <a:effectLst/>
                        </a:rPr>
                        <a:t>р/қ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k-KZ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Мем</a:t>
                      </a:r>
                      <a:r>
                        <a:rPr lang="kk-KZ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algn="ctr" fontAlgn="ctr"/>
                      <a:r>
                        <a:rPr lang="kk-KZ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қыз.</a:t>
                      </a:r>
                    </a:p>
                    <a:p>
                      <a:pPr algn="ctr" fontAlgn="ctr"/>
                      <a:r>
                        <a:rPr lang="kk-KZ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коды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k-KZ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Мемлекеттік</a:t>
                      </a:r>
                      <a:r>
                        <a:rPr lang="kk-KZ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қызметтердің  атауы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 smtClean="0">
                          <a:effectLst/>
                        </a:rPr>
                        <a:t>Көрсетілген</a:t>
                      </a:r>
                      <a:r>
                        <a:rPr lang="ru-RU" sz="1100" u="none" strike="noStrike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мемлекеттік</a:t>
                      </a:r>
                      <a:r>
                        <a:rPr lang="ru-RU" sz="1100" u="none" strike="noStrike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қызметтердің</a:t>
                      </a:r>
                      <a:r>
                        <a:rPr lang="ru-RU" sz="1100" u="none" strike="noStrike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жалпы</a:t>
                      </a:r>
                      <a:r>
                        <a:rPr lang="ru-RU" sz="1100" u="none" strike="noStrike" dirty="0" smtClean="0">
                          <a:effectLst/>
                        </a:rPr>
                        <a:t> саны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err="1" smtClean="0">
                          <a:effectLst/>
                        </a:rPr>
                        <a:t>оның</a:t>
                      </a:r>
                      <a:r>
                        <a:rPr lang="ru-RU" sz="1300" u="none" strike="noStrike" dirty="0" smtClean="0">
                          <a:effectLst/>
                        </a:rPr>
                        <a:t> </a:t>
                      </a:r>
                      <a:r>
                        <a:rPr lang="ru-RU" sz="1300" u="none" strike="noStrike" dirty="0" err="1" smtClean="0">
                          <a:effectLst/>
                        </a:rPr>
                        <a:t>ішінде</a:t>
                      </a:r>
                      <a:r>
                        <a:rPr lang="ru-RU" sz="1300" u="none" strike="noStrike" dirty="0" smtClean="0">
                          <a:effectLst/>
                        </a:rPr>
                        <a:t> </a:t>
                      </a:r>
                      <a:r>
                        <a:rPr lang="ru-RU" sz="1300" u="none" strike="noStrike" dirty="0" err="1" smtClean="0">
                          <a:effectLst/>
                        </a:rPr>
                        <a:t>қызмет</a:t>
                      </a:r>
                      <a:r>
                        <a:rPr lang="ru-RU" sz="1300" u="none" strike="noStrike" dirty="0" smtClean="0">
                          <a:effectLst/>
                        </a:rPr>
                        <a:t> </a:t>
                      </a:r>
                      <a:r>
                        <a:rPr lang="ru-RU" sz="1300" u="none" strike="noStrike" dirty="0" err="1" smtClean="0">
                          <a:effectLst/>
                        </a:rPr>
                        <a:t>көрсетілген</a:t>
                      </a:r>
                      <a:r>
                        <a:rPr lang="ru-RU" sz="1300" u="none" strike="noStrike" dirty="0" smtClean="0">
                          <a:effectLst/>
                        </a:rPr>
                        <a:t>: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</a:rPr>
                        <a:t>"</a:t>
                      </a:r>
                      <a:r>
                        <a:rPr lang="ru-RU" sz="1300" u="none" strike="noStrike" dirty="0" err="1" smtClean="0">
                          <a:effectLst/>
                        </a:rPr>
                        <a:t>Азаматтарға</a:t>
                      </a:r>
                      <a:r>
                        <a:rPr lang="ru-RU" sz="1300" u="none" strike="noStrike" dirty="0" smtClean="0">
                          <a:effectLst/>
                        </a:rPr>
                        <a:t> </a:t>
                      </a:r>
                      <a:r>
                        <a:rPr lang="ru-RU" sz="1300" u="none" strike="noStrike" dirty="0" err="1" smtClean="0">
                          <a:effectLst/>
                        </a:rPr>
                        <a:t>арналған</a:t>
                      </a:r>
                      <a:r>
                        <a:rPr lang="ru-RU" sz="1300" u="none" strike="noStrike" dirty="0" smtClean="0">
                          <a:effectLst/>
                        </a:rPr>
                        <a:t> </a:t>
                      </a:r>
                      <a:r>
                        <a:rPr lang="ru-RU" sz="1300" u="none" strike="noStrike" dirty="0" err="1" smtClean="0">
                          <a:effectLst/>
                        </a:rPr>
                        <a:t>үкімет</a:t>
                      </a:r>
                      <a:r>
                        <a:rPr lang="ru-RU" sz="1300" u="none" strike="noStrike" dirty="0" smtClean="0">
                          <a:effectLst/>
                        </a:rPr>
                        <a:t>" </a:t>
                      </a:r>
                      <a:r>
                        <a:rPr lang="ru-RU" sz="1300" u="none" strike="noStrike" dirty="0" err="1" smtClean="0">
                          <a:effectLst/>
                        </a:rPr>
                        <a:t>мемлекеттік</a:t>
                      </a:r>
                      <a:r>
                        <a:rPr lang="ru-RU" sz="1300" u="none" strike="noStrike" dirty="0" smtClean="0">
                          <a:effectLst/>
                        </a:rPr>
                        <a:t> </a:t>
                      </a:r>
                      <a:r>
                        <a:rPr lang="ru-RU" sz="1300" u="none" strike="noStrike" dirty="0" err="1" smtClean="0">
                          <a:effectLst/>
                        </a:rPr>
                        <a:t>корпорациясы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err="1" smtClean="0">
                          <a:effectLst/>
                        </a:rPr>
                        <a:t>Электрондық</a:t>
                      </a:r>
                      <a:r>
                        <a:rPr lang="ru-RU" sz="1300" u="none" strike="noStrike" dirty="0" smtClean="0">
                          <a:effectLst/>
                        </a:rPr>
                        <a:t> </a:t>
                      </a:r>
                      <a:r>
                        <a:rPr lang="ru-RU" sz="1300" u="none" strike="noStrike" dirty="0" err="1" smtClean="0">
                          <a:effectLst/>
                        </a:rPr>
                        <a:t>үкімет</a:t>
                      </a:r>
                      <a:r>
                        <a:rPr lang="ru-RU" sz="1300" u="none" strike="noStrike" dirty="0" smtClean="0">
                          <a:effectLst/>
                        </a:rPr>
                        <a:t> порталы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err="1" smtClean="0">
                          <a:effectLst/>
                        </a:rPr>
                        <a:t>Мемлекеттік</a:t>
                      </a:r>
                      <a:r>
                        <a:rPr lang="ru-RU" sz="1300" u="none" strike="noStrike" dirty="0" smtClean="0">
                          <a:effectLst/>
                        </a:rPr>
                        <a:t> орган </a:t>
                      </a:r>
                      <a:r>
                        <a:rPr lang="ru-RU" sz="1300" u="none" strike="noStrike" dirty="0" err="1" smtClean="0">
                          <a:effectLst/>
                        </a:rPr>
                        <a:t>арқылы</a:t>
                      </a:r>
                      <a:r>
                        <a:rPr lang="ru-RU" sz="1300" u="none" strike="noStrike" dirty="0" smtClean="0">
                          <a:effectLst/>
                        </a:rPr>
                        <a:t> </a:t>
                      </a:r>
                      <a:r>
                        <a:rPr lang="ru-RU" sz="1300" u="none" strike="noStrike" dirty="0" err="1" smtClean="0">
                          <a:effectLst/>
                        </a:rPr>
                        <a:t>тікелей</a:t>
                      </a:r>
                      <a:r>
                        <a:rPr lang="ru-RU" sz="1300" u="none" strike="noStrike" dirty="0" smtClean="0">
                          <a:effectLst/>
                        </a:rPr>
                        <a:t> </a:t>
                      </a:r>
                      <a:r>
                        <a:rPr lang="ru-RU" sz="1300" u="none" strike="noStrike" dirty="0" err="1" smtClean="0">
                          <a:effectLst/>
                        </a:rPr>
                        <a:t>көрсетілген</a:t>
                      </a:r>
                      <a:r>
                        <a:rPr lang="ru-RU" sz="1300" u="none" strike="noStrike" dirty="0" smtClean="0">
                          <a:effectLst/>
                        </a:rPr>
                        <a:t>: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51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 </a:t>
                      </a:r>
                      <a:r>
                        <a:rPr lang="ru-RU" sz="1300" u="none" strike="noStrike" dirty="0" err="1" smtClean="0">
                          <a:effectLst/>
                        </a:rPr>
                        <a:t>қағаз</a:t>
                      </a:r>
                      <a:r>
                        <a:rPr lang="ru-RU" sz="1300" u="none" strike="noStrike" baseline="0" dirty="0" smtClean="0">
                          <a:effectLst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300" u="none" strike="noStrike" baseline="0" dirty="0" err="1" smtClean="0">
                          <a:effectLst/>
                        </a:rPr>
                        <a:t>түрінде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err="1" smtClean="0">
                          <a:effectLst/>
                        </a:rPr>
                        <a:t>көрсетілетін</a:t>
                      </a:r>
                      <a:r>
                        <a:rPr lang="ru-RU" sz="1300" u="none" strike="noStrike" dirty="0" smtClean="0">
                          <a:effectLst/>
                        </a:rPr>
                        <a:t> </a:t>
                      </a:r>
                      <a:r>
                        <a:rPr lang="ru-RU" sz="1300" u="none" strike="noStrike" dirty="0" err="1" smtClean="0">
                          <a:effectLst/>
                        </a:rPr>
                        <a:t>қызметті</a:t>
                      </a:r>
                      <a:r>
                        <a:rPr lang="ru-RU" sz="1300" u="none" strike="noStrike" dirty="0" smtClean="0">
                          <a:effectLst/>
                        </a:rPr>
                        <a:t> </a:t>
                      </a:r>
                      <a:r>
                        <a:rPr lang="ru-RU" sz="1300" u="none" strike="noStrike" dirty="0" err="1" smtClean="0">
                          <a:effectLst/>
                        </a:rPr>
                        <a:t>берушінің</a:t>
                      </a:r>
                      <a:r>
                        <a:rPr lang="ru-RU" sz="1300" u="none" strike="noStrike" dirty="0" smtClean="0">
                          <a:effectLst/>
                        </a:rPr>
                        <a:t> </a:t>
                      </a:r>
                      <a:r>
                        <a:rPr lang="ru-RU" sz="1300" u="none" strike="noStrike" dirty="0" err="1" smtClean="0">
                          <a:effectLst/>
                        </a:rPr>
                        <a:t>ақпараттық</a:t>
                      </a:r>
                      <a:r>
                        <a:rPr lang="ru-RU" sz="1300" u="none" strike="noStrike" dirty="0" smtClean="0">
                          <a:effectLst/>
                        </a:rPr>
                        <a:t> </a:t>
                      </a:r>
                      <a:r>
                        <a:rPr lang="ru-RU" sz="1300" u="none" strike="noStrike" dirty="0" err="1" smtClean="0">
                          <a:effectLst/>
                        </a:rPr>
                        <a:t>жүйелері</a:t>
                      </a:r>
                      <a:r>
                        <a:rPr lang="ru-RU" sz="1300" u="none" strike="noStrike" dirty="0" smtClean="0">
                          <a:effectLst/>
                        </a:rPr>
                        <a:t> </a:t>
                      </a:r>
                      <a:r>
                        <a:rPr lang="ru-RU" sz="1300" u="none" strike="noStrike" dirty="0" err="1" smtClean="0">
                          <a:effectLst/>
                        </a:rPr>
                        <a:t>арқылы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03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</a:t>
                      </a:r>
                      <a:endParaRPr lang="ru-RU" sz="13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2</a:t>
                      </a:r>
                      <a:endParaRPr lang="ru-RU" sz="13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3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4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</a:t>
                      </a:r>
                      <a:endParaRPr lang="ru-RU" sz="13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6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7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8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76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403011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u="none" strike="noStrike" dirty="0" err="1" smtClean="0">
                          <a:effectLst/>
                        </a:rPr>
                        <a:t>Тегін</a:t>
                      </a:r>
                      <a:r>
                        <a:rPr lang="ru-RU" sz="1300" u="none" strike="noStrike" dirty="0" smtClean="0">
                          <a:effectLst/>
                        </a:rPr>
                        <a:t> </a:t>
                      </a:r>
                      <a:r>
                        <a:rPr lang="ru-RU" sz="1300" u="none" strike="noStrike" dirty="0" err="1" smtClean="0">
                          <a:effectLst/>
                        </a:rPr>
                        <a:t>тамақ</a:t>
                      </a:r>
                      <a:r>
                        <a:rPr lang="ru-RU" sz="1300" u="none" strike="noStrike" dirty="0" smtClean="0">
                          <a:effectLst/>
                        </a:rPr>
                        <a:t> беру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39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39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76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803002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u="none" strike="noStrike" dirty="0" err="1" smtClean="0">
                          <a:effectLst/>
                        </a:rPr>
                        <a:t>Білім</a:t>
                      </a:r>
                      <a:r>
                        <a:rPr lang="ru-RU" sz="1300" u="none" strike="noStrike" dirty="0" smtClean="0">
                          <a:effectLst/>
                        </a:rPr>
                        <a:t> </a:t>
                      </a:r>
                      <a:r>
                        <a:rPr lang="ru-RU" sz="1300" u="none" strike="noStrike" dirty="0" err="1" smtClean="0">
                          <a:effectLst/>
                        </a:rPr>
                        <a:t>алушыларға</a:t>
                      </a:r>
                      <a:r>
                        <a:rPr lang="ru-RU" sz="1300" u="none" strike="noStrike" dirty="0" smtClean="0">
                          <a:effectLst/>
                        </a:rPr>
                        <a:t> </a:t>
                      </a:r>
                      <a:r>
                        <a:rPr lang="ru-RU" sz="1300" u="none" strike="noStrike" dirty="0" err="1" smtClean="0">
                          <a:effectLst/>
                        </a:rPr>
                        <a:t>жатақхана</a:t>
                      </a:r>
                      <a:r>
                        <a:rPr lang="ru-RU" sz="1300" u="none" strike="noStrike" dirty="0" smtClean="0">
                          <a:effectLst/>
                        </a:rPr>
                        <a:t> беру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54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54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48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803006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u="none" strike="noStrike" dirty="0" err="1" smtClean="0">
                          <a:effectLst/>
                        </a:rPr>
                        <a:t>Техникалық</a:t>
                      </a:r>
                      <a:r>
                        <a:rPr lang="ru-RU" sz="1300" u="none" strike="noStrike" dirty="0" smtClean="0">
                          <a:effectLst/>
                        </a:rPr>
                        <a:t> </a:t>
                      </a:r>
                      <a:r>
                        <a:rPr lang="ru-RU" sz="1300" u="none" strike="noStrike" dirty="0" err="1" smtClean="0">
                          <a:effectLst/>
                        </a:rPr>
                        <a:t>және</a:t>
                      </a:r>
                      <a:r>
                        <a:rPr lang="ru-RU" sz="1300" u="none" strike="noStrike" dirty="0" smtClean="0">
                          <a:effectLst/>
                        </a:rPr>
                        <a:t> </a:t>
                      </a:r>
                      <a:r>
                        <a:rPr lang="ru-RU" sz="1300" u="none" strike="noStrike" dirty="0" err="1" smtClean="0">
                          <a:effectLst/>
                        </a:rPr>
                        <a:t>кәсіптік</a:t>
                      </a:r>
                      <a:r>
                        <a:rPr lang="ru-RU" sz="1300" u="none" strike="noStrike" dirty="0" smtClean="0">
                          <a:effectLst/>
                        </a:rPr>
                        <a:t> </a:t>
                      </a:r>
                      <a:r>
                        <a:rPr lang="ru-RU" sz="1300" u="none" strike="noStrike" dirty="0" err="1" smtClean="0">
                          <a:effectLst/>
                        </a:rPr>
                        <a:t>білім</a:t>
                      </a:r>
                      <a:r>
                        <a:rPr lang="ru-RU" sz="1300" u="none" strike="noStrike" dirty="0" smtClean="0">
                          <a:effectLst/>
                        </a:rPr>
                        <a:t> </a:t>
                      </a:r>
                      <a:r>
                        <a:rPr lang="ru-RU" sz="1300" u="none" strike="noStrike" dirty="0" err="1" smtClean="0">
                          <a:effectLst/>
                        </a:rPr>
                        <a:t>туралы</a:t>
                      </a:r>
                      <a:r>
                        <a:rPr lang="ru-RU" sz="1300" u="none" strike="noStrike" dirty="0" smtClean="0">
                          <a:effectLst/>
                        </a:rPr>
                        <a:t> </a:t>
                      </a:r>
                      <a:r>
                        <a:rPr lang="ru-RU" sz="1300" u="none" strike="noStrike" dirty="0" err="1" smtClean="0">
                          <a:effectLst/>
                        </a:rPr>
                        <a:t>құжаттардың</a:t>
                      </a:r>
                      <a:r>
                        <a:rPr lang="ru-RU" sz="1300" u="none" strike="noStrike" dirty="0" smtClean="0">
                          <a:effectLst/>
                        </a:rPr>
                        <a:t> </a:t>
                      </a:r>
                      <a:r>
                        <a:rPr lang="ru-RU" sz="1300" u="none" strike="noStrike" dirty="0" err="1" smtClean="0">
                          <a:effectLst/>
                        </a:rPr>
                        <a:t>телнұсқаларын</a:t>
                      </a:r>
                      <a:r>
                        <a:rPr lang="ru-RU" sz="1300" u="none" strike="noStrike" dirty="0" smtClean="0">
                          <a:effectLst/>
                        </a:rPr>
                        <a:t> беру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48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22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948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803008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u="none" strike="noStrike" dirty="0" err="1" smtClean="0">
                          <a:effectLst/>
                        </a:rPr>
                        <a:t>Техникалық</a:t>
                      </a:r>
                      <a:r>
                        <a:rPr lang="ru-RU" sz="1300" u="none" strike="noStrike" dirty="0" smtClean="0">
                          <a:effectLst/>
                        </a:rPr>
                        <a:t> </a:t>
                      </a:r>
                      <a:r>
                        <a:rPr lang="ru-RU" sz="1300" u="none" strike="noStrike" dirty="0" err="1" smtClean="0">
                          <a:effectLst/>
                        </a:rPr>
                        <a:t>және</a:t>
                      </a:r>
                      <a:r>
                        <a:rPr lang="ru-RU" sz="1300" u="none" strike="noStrike" dirty="0" smtClean="0">
                          <a:effectLst/>
                        </a:rPr>
                        <a:t> </a:t>
                      </a:r>
                      <a:r>
                        <a:rPr lang="ru-RU" sz="1300" u="none" strike="noStrike" dirty="0" err="1" smtClean="0">
                          <a:effectLst/>
                        </a:rPr>
                        <a:t>кәсіптік</a:t>
                      </a:r>
                      <a:r>
                        <a:rPr lang="ru-RU" sz="1300" u="none" strike="noStrike" dirty="0" smtClean="0">
                          <a:effectLst/>
                        </a:rPr>
                        <a:t> </a:t>
                      </a:r>
                      <a:r>
                        <a:rPr lang="ru-RU" sz="1300" u="none" strike="noStrike" dirty="0" err="1" smtClean="0">
                          <a:effectLst/>
                        </a:rPr>
                        <a:t>ұйымдарға</a:t>
                      </a:r>
                      <a:r>
                        <a:rPr lang="ru-RU" sz="1300" u="none" strike="noStrike" dirty="0" smtClean="0">
                          <a:effectLst/>
                        </a:rPr>
                        <a:t> </a:t>
                      </a:r>
                      <a:r>
                        <a:rPr lang="ru-RU" sz="1300" u="none" strike="noStrike" dirty="0" err="1" smtClean="0">
                          <a:effectLst/>
                        </a:rPr>
                        <a:t>құжаттарды</a:t>
                      </a:r>
                      <a:r>
                        <a:rPr lang="ru-RU" sz="1300" u="none" strike="noStrike" dirty="0" smtClean="0">
                          <a:effectLst/>
                        </a:rPr>
                        <a:t> қабылдау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326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54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272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0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801012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k-KZ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Академиялық</a:t>
                      </a:r>
                      <a:r>
                        <a:rPr lang="kk-KZ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демалыс беру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76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803013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k-KZ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Білім</a:t>
                      </a:r>
                      <a:r>
                        <a:rPr lang="kk-KZ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алушыларды ауыстыру және қайта қабылдау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</a:rPr>
                        <a:t>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3290"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k-KZ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Ауыстыру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effectLst/>
                        </a:rPr>
                        <a:t>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extLst>
                  <a:ext uri="{0D108BD9-81ED-4DB2-BD59-A6C34878D82A}">
                    <a16:rowId xmlns="" xmlns:a16="http://schemas.microsoft.com/office/drawing/2014/main" val="1271682762"/>
                  </a:ext>
                </a:extLst>
              </a:tr>
              <a:tr h="253290"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k-KZ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Қайта</a:t>
                      </a:r>
                      <a:r>
                        <a:rPr lang="kk-KZ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қабылдау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extLst>
                  <a:ext uri="{0D108BD9-81ED-4DB2-BD59-A6C34878D82A}">
                    <a16:rowId xmlns="" xmlns:a16="http://schemas.microsoft.com/office/drawing/2014/main" val="1084831501"/>
                  </a:ext>
                </a:extLst>
              </a:tr>
              <a:tr h="5948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803016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u="none" strike="noStrike" dirty="0" err="1" smtClean="0">
                          <a:effectLst/>
                        </a:rPr>
                        <a:t>Техникалық</a:t>
                      </a:r>
                      <a:r>
                        <a:rPr lang="ru-RU" sz="1300" u="none" strike="noStrike" baseline="0" dirty="0" err="1" smtClean="0">
                          <a:effectLst/>
                        </a:rPr>
                        <a:t>-</a:t>
                      </a:r>
                      <a:r>
                        <a:rPr lang="ru-RU" sz="1300" u="none" strike="noStrike" dirty="0" err="1" smtClean="0">
                          <a:effectLst/>
                        </a:rPr>
                        <a:t>кәсіптік</a:t>
                      </a:r>
                      <a:r>
                        <a:rPr lang="ru-RU" sz="1300" u="none" strike="noStrike" dirty="0" smtClean="0">
                          <a:effectLst/>
                        </a:rPr>
                        <a:t> </a:t>
                      </a:r>
                      <a:r>
                        <a:rPr lang="ru-RU" sz="1300" u="none" strike="noStrike" dirty="0" err="1" smtClean="0">
                          <a:effectLst/>
                        </a:rPr>
                        <a:t>білімін</a:t>
                      </a:r>
                      <a:r>
                        <a:rPr lang="ru-RU" sz="1300" u="none" strike="noStrike" dirty="0" smtClean="0">
                          <a:effectLst/>
                        </a:rPr>
                        <a:t> </a:t>
                      </a:r>
                      <a:r>
                        <a:rPr lang="ru-RU" sz="1300" u="none" strike="noStrike" dirty="0" err="1" smtClean="0">
                          <a:effectLst/>
                        </a:rPr>
                        <a:t>аяқтамаған</a:t>
                      </a:r>
                      <a:r>
                        <a:rPr lang="ru-RU" sz="1300" u="none" strike="noStrike" dirty="0" smtClean="0">
                          <a:effectLst/>
                        </a:rPr>
                        <a:t> </a:t>
                      </a:r>
                      <a:r>
                        <a:rPr lang="ru-RU" sz="1300" u="none" strike="noStrike" dirty="0" err="1" smtClean="0">
                          <a:effectLst/>
                        </a:rPr>
                        <a:t>адамдарға</a:t>
                      </a:r>
                      <a:r>
                        <a:rPr lang="ru-RU" sz="1300" u="none" strike="noStrike" dirty="0" smtClean="0">
                          <a:effectLst/>
                        </a:rPr>
                        <a:t> </a:t>
                      </a:r>
                      <a:r>
                        <a:rPr lang="ru-RU" sz="1300" u="none" strike="noStrike" dirty="0" err="1" smtClean="0">
                          <a:effectLst/>
                        </a:rPr>
                        <a:t>анықтама</a:t>
                      </a:r>
                      <a:r>
                        <a:rPr lang="ru-RU" sz="1300" u="none" strike="noStrike" dirty="0" smtClean="0">
                          <a:effectLst/>
                        </a:rPr>
                        <a:t> беру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28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 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 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u="none" strike="noStrike" dirty="0" smtClean="0">
                          <a:effectLst/>
                        </a:rPr>
                        <a:t>Жеке </a:t>
                      </a:r>
                      <a:r>
                        <a:rPr lang="ru-RU" sz="1300" u="none" strike="noStrike" dirty="0" err="1" smtClean="0">
                          <a:effectLst/>
                        </a:rPr>
                        <a:t>тұлғалар</a:t>
                      </a:r>
                      <a:r>
                        <a:rPr lang="ru-RU" sz="13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300" u="none" strike="noStrike" baseline="0" dirty="0" err="1" smtClean="0">
                          <a:effectLst/>
                        </a:rPr>
                        <a:t>бойынша</a:t>
                      </a:r>
                      <a:r>
                        <a:rPr lang="ru-RU" sz="1300" u="none" strike="noStrike" dirty="0" smtClean="0">
                          <a:effectLst/>
                        </a:rPr>
                        <a:t> </a:t>
                      </a:r>
                      <a:r>
                        <a:rPr lang="ru-RU" sz="1300" u="none" strike="noStrike" dirty="0" err="1" smtClean="0">
                          <a:effectLst/>
                        </a:rPr>
                        <a:t>қорытындысы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477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22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effectLst/>
                        </a:rPr>
                        <a:t>160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272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144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A5D2A43-E613-4861-B777-A0FBFF4745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78E9E76-0170-4D84-BCC3-07E8CC1CF3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7" name="Заголовок 6" hidden="1">
            <a:extLst>
              <a:ext uri="{FF2B5EF4-FFF2-40B4-BE49-F238E27FC236}">
                <a16:creationId xmlns="" xmlns:a16="http://schemas.microsoft.com/office/drawing/2014/main" id="{515E1EA5-44B4-4F71-9348-C1ED402144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/>
              <a:t>Слайд 4 сбалансированной системы показателей</a:t>
            </a:r>
          </a:p>
        </p:txBody>
      </p:sp>
      <p:sp>
        <p:nvSpPr>
          <p:cNvPr id="13" name="Надпись 12">
            <a:extLst>
              <a:ext uri="{FF2B5EF4-FFF2-40B4-BE49-F238E27FC236}">
                <a16:creationId xmlns=""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63904" y="45879"/>
            <a:ext cx="9264193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3200" b="1" dirty="0">
                <a:latin typeface="Arial Narrow" pitchFamily="34" charset="0"/>
              </a:rPr>
              <a:t>2021-2023 </a:t>
            </a:r>
            <a:r>
              <a:rPr lang="ru-RU" sz="3200" b="1" dirty="0" err="1">
                <a:latin typeface="Arial Narrow" pitchFamily="34" charset="0"/>
              </a:rPr>
              <a:t>жылдары</a:t>
            </a:r>
            <a:r>
              <a:rPr lang="ru-RU" sz="3200" b="1" dirty="0">
                <a:latin typeface="Arial Narrow" pitchFamily="34" charset="0"/>
              </a:rPr>
              <a:t> </a:t>
            </a:r>
            <a:r>
              <a:rPr lang="ru-RU" sz="3200" b="1" dirty="0" err="1">
                <a:latin typeface="Arial Narrow" pitchFamily="34" charset="0"/>
              </a:rPr>
              <a:t>көрсетілген</a:t>
            </a:r>
            <a:r>
              <a:rPr lang="ru-RU" sz="3200" b="1" dirty="0">
                <a:latin typeface="Arial Narrow" pitchFamily="34" charset="0"/>
              </a:rPr>
              <a:t> </a:t>
            </a:r>
            <a:r>
              <a:rPr lang="ru-RU" sz="3200" b="1" dirty="0" err="1">
                <a:latin typeface="Arial Narrow" pitchFamily="34" charset="0"/>
              </a:rPr>
              <a:t>мемлекеттік</a:t>
            </a:r>
            <a:r>
              <a:rPr lang="ru-RU" sz="3200" b="1" dirty="0">
                <a:latin typeface="Arial Narrow" pitchFamily="34" charset="0"/>
              </a:rPr>
              <a:t> </a:t>
            </a:r>
            <a:r>
              <a:rPr lang="ru-RU" sz="3200" b="1" dirty="0" err="1">
                <a:latin typeface="Arial Narrow" pitchFamily="34" charset="0"/>
              </a:rPr>
              <a:t>қызметтерді</a:t>
            </a:r>
            <a:r>
              <a:rPr lang="ru-RU" sz="3200" b="1" dirty="0">
                <a:latin typeface="Arial Narrow" pitchFamily="34" charset="0"/>
              </a:rPr>
              <a:t> </a:t>
            </a:r>
            <a:r>
              <a:rPr lang="ru-RU" sz="3200" b="1" dirty="0" err="1">
                <a:latin typeface="Arial Narrow" pitchFamily="34" charset="0"/>
              </a:rPr>
              <a:t>салыстырмалы</a:t>
            </a:r>
            <a:r>
              <a:rPr lang="ru-RU" sz="3200" b="1" dirty="0">
                <a:latin typeface="Arial Narrow" pitchFamily="34" charset="0"/>
              </a:rPr>
              <a:t> </a:t>
            </a:r>
            <a:r>
              <a:rPr lang="ru-RU" sz="3200" b="1" dirty="0" err="1">
                <a:latin typeface="Arial Narrow" pitchFamily="34" charset="0"/>
              </a:rPr>
              <a:t>талдау</a:t>
            </a:r>
            <a:endParaRPr lang="ru-RU" sz="3600" dirty="0"/>
          </a:p>
        </p:txBody>
      </p:sp>
      <p:graphicFrame>
        <p:nvGraphicFramePr>
          <p:cNvPr id="5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707750"/>
              </p:ext>
            </p:extLst>
          </p:nvPr>
        </p:nvGraphicFramePr>
        <p:xfrm>
          <a:off x="493294" y="1844824"/>
          <a:ext cx="11227650" cy="404058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297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91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43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4360">
                  <a:extLst>
                    <a:ext uri="{9D8B030D-6E8A-4147-A177-3AD203B41FA5}">
                      <a16:colId xmlns="" xmlns:a16="http://schemas.microsoft.com/office/drawing/2014/main" val="1637346419"/>
                    </a:ext>
                  </a:extLst>
                </a:gridCol>
              </a:tblGrid>
              <a:tr h="493507">
                <a:tc>
                  <a:txBody>
                    <a:bodyPr/>
                    <a:lstStyle/>
                    <a:p>
                      <a:pPr algn="l" fontAlgn="b"/>
                      <a:r>
                        <a:rPr lang="kk-K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Мағынасы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2021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жыл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endParaRPr lang="ru-RU" sz="2000" u="none" strike="noStrike" dirty="0">
                        <a:effectLst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>
                          <a:effectLst/>
                        </a:rPr>
                        <a:t>2022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жыл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endParaRPr lang="ru-RU" sz="2000" u="none" strike="noStrike" dirty="0">
                        <a:effectLst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>
                          <a:effectLst/>
                        </a:rPr>
                        <a:t>2023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жыл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endParaRPr lang="ru-RU" sz="2000" u="none" strike="noStrike" dirty="0">
                        <a:effectLst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21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err="1" smtClean="0">
                          <a:effectLst/>
                        </a:rPr>
                        <a:t>Барлық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қызметтер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439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586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477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2100">
                <a:tc>
                  <a:txBody>
                    <a:bodyPr/>
                    <a:lstStyle/>
                    <a:p>
                      <a:pPr algn="l" fontAlgn="ctr"/>
                      <a:r>
                        <a:rPr lang="kk-KZ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Тегін</a:t>
                      </a:r>
                      <a:r>
                        <a:rPr lang="kk-KZ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тамақ беру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56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47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39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2100">
                <a:tc>
                  <a:txBody>
                    <a:bodyPr/>
                    <a:lstStyle/>
                    <a:p>
                      <a:pPr algn="l" fontAlgn="t"/>
                      <a:r>
                        <a:rPr lang="kk-KZ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Жатақхана</a:t>
                      </a:r>
                      <a:r>
                        <a:rPr lang="kk-KZ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беру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53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57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54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210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 err="1" smtClean="0">
                          <a:effectLst/>
                        </a:rPr>
                        <a:t>Телнұсқаларды</a:t>
                      </a:r>
                      <a:r>
                        <a:rPr lang="ru-RU" sz="2000" u="none" strike="noStrike" dirty="0" smtClean="0">
                          <a:effectLst/>
                        </a:rPr>
                        <a:t> беру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44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46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48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210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 err="1" smtClean="0">
                          <a:effectLst/>
                        </a:rPr>
                        <a:t>ТжКБ-ге</a:t>
                      </a:r>
                      <a:r>
                        <a:rPr lang="ru-RU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құжаттарды</a:t>
                      </a:r>
                      <a:r>
                        <a:rPr lang="ru-RU" sz="2000" u="none" strike="noStrike" dirty="0" smtClean="0">
                          <a:effectLst/>
                        </a:rPr>
                        <a:t> қабылдау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261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411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326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210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 err="1" smtClean="0">
                          <a:effectLst/>
                        </a:rPr>
                        <a:t>Академиялық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анықтама</a:t>
                      </a:r>
                      <a:r>
                        <a:rPr lang="ru-RU" sz="2000" u="none" strike="noStrike" dirty="0" smtClean="0">
                          <a:effectLst/>
                        </a:rPr>
                        <a:t> беру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2900" marR="2900" marT="290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210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 err="1" smtClean="0">
                          <a:effectLst/>
                        </a:rPr>
                        <a:t>Ауыстыру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және</a:t>
                      </a:r>
                      <a:r>
                        <a:rPr lang="ru-RU" sz="20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2000" u="none" strike="noStrike" baseline="0" dirty="0" err="1" smtClean="0">
                          <a:effectLst/>
                        </a:rPr>
                        <a:t>қайта</a:t>
                      </a:r>
                      <a:r>
                        <a:rPr lang="ru-RU" sz="2000" u="none" strike="noStrike" baseline="0" dirty="0" smtClean="0">
                          <a:effectLst/>
                        </a:rPr>
                        <a:t> қабылдау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2900" marR="2900" marT="290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238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 err="1" smtClean="0">
                          <a:effectLst/>
                        </a:rPr>
                        <a:t>Академиялық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демалыс</a:t>
                      </a:r>
                      <a:r>
                        <a:rPr lang="ru-RU" sz="2000" u="none" strike="noStrike" dirty="0" smtClean="0">
                          <a:effectLst/>
                        </a:rPr>
                        <a:t> беру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>
                          <a:effectLst/>
                        </a:rPr>
                        <a:t>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221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A5D2A43-E613-4861-B777-A0FBFF4745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78E9E76-0170-4D84-BCC3-07E8CC1CF3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" name="Заголовок 4" hidden="1">
            <a:extLst>
              <a:ext uri="{FF2B5EF4-FFF2-40B4-BE49-F238E27FC236}">
                <a16:creationId xmlns="" xmlns:a16="http://schemas.microsoft.com/office/drawing/2014/main" id="{00E293BF-549B-485D-9D6B-4891FBAD4F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/>
              <a:t>Слайд 5 сбалансированной системы показателей</a:t>
            </a:r>
          </a:p>
        </p:txBody>
      </p:sp>
      <p:sp>
        <p:nvSpPr>
          <p:cNvPr id="13" name="Надпись 12">
            <a:extLst>
              <a:ext uri="{FF2B5EF4-FFF2-40B4-BE49-F238E27FC236}">
                <a16:creationId xmlns=""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63904" y="192073"/>
            <a:ext cx="9264193" cy="6924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4500" b="1" dirty="0">
                <a:latin typeface="+mj-lt"/>
              </a:rPr>
              <a:t>2023 </a:t>
            </a:r>
            <a:r>
              <a:rPr lang="ru-RU" sz="4500" b="1" dirty="0" err="1">
                <a:latin typeface="+mj-lt"/>
              </a:rPr>
              <a:t>жылы</a:t>
            </a:r>
            <a:endParaRPr lang="ru-RU" sz="4500" dirty="0">
              <a:latin typeface="+mj-lt"/>
            </a:endParaRPr>
          </a:p>
        </p:txBody>
      </p:sp>
      <p:sp>
        <p:nvSpPr>
          <p:cNvPr id="73" name="Надпись 72">
            <a:extLst>
              <a:ext uri="{FF2B5EF4-FFF2-40B4-BE49-F238E27FC236}">
                <a16:creationId xmlns="" xmlns:a16="http://schemas.microsoft.com/office/drawing/2014/main" id="{28D5C86C-3181-4C20-AD34-1F53FCB05854}"/>
              </a:ext>
            </a:extLst>
          </p:cNvPr>
          <p:cNvSpPr txBox="1"/>
          <p:nvPr/>
        </p:nvSpPr>
        <p:spPr>
          <a:xfrm>
            <a:off x="10054058" y="1604836"/>
            <a:ext cx="589072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ru-RU" sz="1600" b="1" dirty="0">
                <a:solidFill>
                  <a:schemeClr val="bg1"/>
                </a:solidFill>
              </a:rPr>
              <a:t>ИТОГИ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87235" y="1105593"/>
            <a:ext cx="8562109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500" dirty="0" err="1"/>
              <a:t>Дәлелді</a:t>
            </a:r>
            <a:r>
              <a:rPr lang="ru-RU" sz="3500" dirty="0"/>
              <a:t> бас </a:t>
            </a:r>
            <a:r>
              <a:rPr lang="ru-RU" sz="3500" dirty="0" err="1"/>
              <a:t>тарту</a:t>
            </a:r>
            <a:r>
              <a:rPr lang="ru-RU" sz="3500" dirty="0"/>
              <a:t>– 0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500" dirty="0"/>
              <a:t>БАҚ-та </a:t>
            </a:r>
            <a:r>
              <a:rPr lang="ru-RU" sz="3500" dirty="0" err="1"/>
              <a:t>ж</a:t>
            </a:r>
            <a:r>
              <a:rPr lang="ru-RU" sz="3500" dirty="0" err="1" smtClean="0"/>
              <a:t>арияланымдар</a:t>
            </a:r>
            <a:r>
              <a:rPr lang="ru-RU" sz="3500" dirty="0"/>
              <a:t>– 9,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500" dirty="0" err="1" smtClean="0"/>
              <a:t>Тікелей</a:t>
            </a:r>
            <a:r>
              <a:rPr lang="ru-RU" sz="3500" dirty="0" smtClean="0"/>
              <a:t> эфир </a:t>
            </a:r>
            <a:r>
              <a:rPr lang="ru-RU" sz="3500" dirty="0" err="1" smtClean="0"/>
              <a:t>өткізілді</a:t>
            </a:r>
            <a:r>
              <a:rPr lang="ru-RU" sz="3500" dirty="0" smtClean="0"/>
              <a:t>-</a:t>
            </a:r>
            <a:r>
              <a:rPr lang="ru-RU" sz="3500" dirty="0" smtClean="0">
                <a:solidFill>
                  <a:prstClr val="black"/>
                </a:solidFill>
              </a:rPr>
              <a:t> </a:t>
            </a:r>
            <a:r>
              <a:rPr lang="ru-RU" sz="3500" dirty="0">
                <a:solidFill>
                  <a:prstClr val="black"/>
                </a:solidFill>
              </a:rPr>
              <a:t>2 </a:t>
            </a:r>
            <a:endParaRPr lang="ru-RU" sz="35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500" dirty="0" err="1"/>
              <a:t>Біліктілікті</a:t>
            </a:r>
            <a:r>
              <a:rPr lang="ru-RU" sz="3500" dirty="0"/>
              <a:t> </a:t>
            </a:r>
            <a:r>
              <a:rPr lang="ru-RU" sz="3500" dirty="0" err="1"/>
              <a:t>арттыру</a:t>
            </a:r>
            <a:r>
              <a:rPr lang="ru-RU" sz="3500" dirty="0"/>
              <a:t> </a:t>
            </a:r>
            <a:r>
              <a:rPr lang="ru-RU" sz="3500" dirty="0" err="1"/>
              <a:t>курстарынан</a:t>
            </a:r>
            <a:r>
              <a:rPr lang="ru-RU" sz="3500" dirty="0"/>
              <a:t> </a:t>
            </a:r>
            <a:r>
              <a:rPr lang="ru-RU" sz="3500" dirty="0" err="1" smtClean="0"/>
              <a:t>өту</a:t>
            </a:r>
            <a:endParaRPr lang="ru-RU" sz="3500" dirty="0" smtClean="0"/>
          </a:p>
          <a:p>
            <a:r>
              <a:rPr lang="ru-RU" sz="3500" dirty="0" smtClean="0"/>
              <a:t>– </a:t>
            </a:r>
            <a:r>
              <a:rPr lang="ru-RU" sz="3500" dirty="0"/>
              <a:t>4 </a:t>
            </a:r>
            <a:r>
              <a:rPr lang="ru-RU" sz="3500" dirty="0" err="1" smtClean="0"/>
              <a:t>қызметкер</a:t>
            </a: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3176136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A5D2A43-E613-4861-B777-A0FBFF4745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78E9E76-0170-4D84-BCC3-07E8CC1CF3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" name="Заголовок 4" hidden="1">
            <a:extLst>
              <a:ext uri="{FF2B5EF4-FFF2-40B4-BE49-F238E27FC236}">
                <a16:creationId xmlns="" xmlns:a16="http://schemas.microsoft.com/office/drawing/2014/main" id="{5EAEA38E-A85B-4034-B49D-3686230234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/>
              <a:t>Слайд 6 сбалансированной системы показателей</a:t>
            </a:r>
          </a:p>
        </p:txBody>
      </p:sp>
      <p:sp>
        <p:nvSpPr>
          <p:cNvPr id="13" name="Надпись 12">
            <a:extLst>
              <a:ext uri="{FF2B5EF4-FFF2-40B4-BE49-F238E27FC236}">
                <a16:creationId xmlns=""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63904" y="153601"/>
            <a:ext cx="9264193" cy="76944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2500" b="1" dirty="0"/>
              <a:t>2023 </a:t>
            </a:r>
            <a:r>
              <a:rPr lang="ru-RU" sz="2500" b="1" dirty="0" err="1"/>
              <a:t>жылға</a:t>
            </a:r>
            <a:r>
              <a:rPr lang="ru-RU" sz="2500" b="1" dirty="0"/>
              <a:t> </a:t>
            </a:r>
            <a:r>
              <a:rPr lang="ru-RU" sz="2500" b="1" dirty="0" err="1"/>
              <a:t>арналған</a:t>
            </a:r>
            <a:r>
              <a:rPr lang="ru-RU" sz="2500" b="1" dirty="0"/>
              <a:t> «</a:t>
            </a:r>
            <a:r>
              <a:rPr lang="ru-RU" sz="2500" b="1" dirty="0" err="1"/>
              <a:t>Мемлекеттік</a:t>
            </a:r>
            <a:r>
              <a:rPr lang="ru-RU" sz="2500" b="1" dirty="0"/>
              <a:t> </a:t>
            </a:r>
            <a:r>
              <a:rPr lang="ru-RU" sz="2500" b="1" dirty="0" err="1"/>
              <a:t>қызмет</a:t>
            </a:r>
            <a:r>
              <a:rPr lang="ru-RU" sz="2500" b="1" dirty="0"/>
              <a:t> </a:t>
            </a:r>
            <a:r>
              <a:rPr lang="ru-RU" sz="2500" b="1" dirty="0" err="1"/>
              <a:t>көрсету</a:t>
            </a:r>
            <a:r>
              <a:rPr lang="ru-RU" sz="2500" b="1" dirty="0"/>
              <a:t> </a:t>
            </a:r>
            <a:r>
              <a:rPr lang="ru-RU" sz="2500" b="1" dirty="0" err="1"/>
              <a:t>сапасын</a:t>
            </a:r>
            <a:r>
              <a:rPr lang="ru-RU" sz="2500" b="1" dirty="0"/>
              <a:t> </a:t>
            </a:r>
            <a:r>
              <a:rPr lang="ru-RU" sz="2500" b="1" dirty="0" err="1"/>
              <a:t>арттырудың</a:t>
            </a:r>
            <a:r>
              <a:rPr lang="ru-RU" sz="2500" b="1" dirty="0"/>
              <a:t> </a:t>
            </a:r>
            <a:r>
              <a:rPr lang="ru-RU" sz="2500" b="1" dirty="0" err="1"/>
              <a:t>кешенді</a:t>
            </a:r>
            <a:r>
              <a:rPr lang="ru-RU" sz="2500" b="1" dirty="0"/>
              <a:t> </a:t>
            </a:r>
            <a:r>
              <a:rPr lang="ru-RU" sz="2500" b="1" dirty="0" err="1"/>
              <a:t>көрсеткіші</a:t>
            </a:r>
            <a:r>
              <a:rPr lang="ru-RU" sz="2500" b="1" dirty="0"/>
              <a:t>» </a:t>
            </a:r>
            <a:r>
              <a:rPr lang="ru-RU" sz="2500" b="1" dirty="0" err="1"/>
              <a:t>негізгі</a:t>
            </a:r>
            <a:r>
              <a:rPr lang="ru-RU" sz="2500" b="1" dirty="0"/>
              <a:t> </a:t>
            </a:r>
            <a:r>
              <a:rPr lang="ru-RU" sz="2500" b="1" dirty="0" err="1"/>
              <a:t>нысаналы</a:t>
            </a:r>
            <a:r>
              <a:rPr lang="ru-RU" sz="2500" b="1" dirty="0"/>
              <a:t> индикаторы</a:t>
            </a:r>
            <a:endParaRPr lang="ru-RU" sz="2500" b="1" dirty="0">
              <a:latin typeface="+mj-lt"/>
            </a:endParaRPr>
          </a:p>
        </p:txBody>
      </p:sp>
      <p:sp>
        <p:nvSpPr>
          <p:cNvPr id="117" name="Полилиния 3518" descr="Это изображение содержит значок папки &quot;Входящие&quot;. ">
            <a:extLst>
              <a:ext uri="{FF2B5EF4-FFF2-40B4-BE49-F238E27FC236}">
                <a16:creationId xmlns="" xmlns:a16="http://schemas.microsoft.com/office/drawing/2014/main" id="{21764520-7BD4-46C9-89F1-B8816020D453}"/>
              </a:ext>
            </a:extLst>
          </p:cNvPr>
          <p:cNvSpPr>
            <a:spLocks noEditPoints="1"/>
          </p:cNvSpPr>
          <p:nvPr/>
        </p:nvSpPr>
        <p:spPr bwMode="auto">
          <a:xfrm>
            <a:off x="5716514" y="5671243"/>
            <a:ext cx="287337" cy="276225"/>
          </a:xfrm>
          <a:custGeom>
            <a:avLst/>
            <a:gdLst>
              <a:gd name="T0" fmla="*/ 482 w 720"/>
              <a:gd name="T1" fmla="*/ 464 h 696"/>
              <a:gd name="T2" fmla="*/ 476 w 720"/>
              <a:gd name="T3" fmla="*/ 523 h 696"/>
              <a:gd name="T4" fmla="*/ 451 w 720"/>
              <a:gd name="T5" fmla="*/ 549 h 696"/>
              <a:gd name="T6" fmla="*/ 295 w 720"/>
              <a:gd name="T7" fmla="*/ 553 h 696"/>
              <a:gd name="T8" fmla="*/ 275 w 720"/>
              <a:gd name="T9" fmla="*/ 542 h 696"/>
              <a:gd name="T10" fmla="*/ 264 w 720"/>
              <a:gd name="T11" fmla="*/ 512 h 696"/>
              <a:gd name="T12" fmla="*/ 261 w 720"/>
              <a:gd name="T13" fmla="*/ 460 h 696"/>
              <a:gd name="T14" fmla="*/ 127 w 720"/>
              <a:gd name="T15" fmla="*/ 312 h 696"/>
              <a:gd name="T16" fmla="*/ 148 w 720"/>
              <a:gd name="T17" fmla="*/ 416 h 696"/>
              <a:gd name="T18" fmla="*/ 569 w 720"/>
              <a:gd name="T19" fmla="*/ 419 h 696"/>
              <a:gd name="T20" fmla="*/ 577 w 720"/>
              <a:gd name="T21" fmla="*/ 312 h 696"/>
              <a:gd name="T22" fmla="*/ 254 w 720"/>
              <a:gd name="T23" fmla="*/ 339 h 696"/>
              <a:gd name="T24" fmla="*/ 478 w 720"/>
              <a:gd name="T25" fmla="*/ 347 h 696"/>
              <a:gd name="T26" fmla="*/ 471 w 720"/>
              <a:gd name="T27" fmla="*/ 363 h 696"/>
              <a:gd name="T28" fmla="*/ 245 w 720"/>
              <a:gd name="T29" fmla="*/ 360 h 696"/>
              <a:gd name="T30" fmla="*/ 245 w 720"/>
              <a:gd name="T31" fmla="*/ 343 h 696"/>
              <a:gd name="T32" fmla="*/ 466 w 720"/>
              <a:gd name="T33" fmla="*/ 265 h 696"/>
              <a:gd name="T34" fmla="*/ 479 w 720"/>
              <a:gd name="T35" fmla="*/ 276 h 696"/>
              <a:gd name="T36" fmla="*/ 466 w 720"/>
              <a:gd name="T37" fmla="*/ 288 h 696"/>
              <a:gd name="T38" fmla="*/ 243 w 720"/>
              <a:gd name="T39" fmla="*/ 282 h 696"/>
              <a:gd name="T40" fmla="*/ 249 w 720"/>
              <a:gd name="T41" fmla="*/ 265 h 696"/>
              <a:gd name="T42" fmla="*/ 471 w 720"/>
              <a:gd name="T43" fmla="*/ 193 h 696"/>
              <a:gd name="T44" fmla="*/ 478 w 720"/>
              <a:gd name="T45" fmla="*/ 208 h 696"/>
              <a:gd name="T46" fmla="*/ 254 w 720"/>
              <a:gd name="T47" fmla="*/ 216 h 696"/>
              <a:gd name="T48" fmla="*/ 243 w 720"/>
              <a:gd name="T49" fmla="*/ 205 h 696"/>
              <a:gd name="T50" fmla="*/ 254 w 720"/>
              <a:gd name="T51" fmla="*/ 192 h 696"/>
              <a:gd name="T52" fmla="*/ 293 w 720"/>
              <a:gd name="T53" fmla="*/ 76 h 696"/>
              <a:gd name="T54" fmla="*/ 293 w 720"/>
              <a:gd name="T55" fmla="*/ 93 h 696"/>
              <a:gd name="T56" fmla="*/ 249 w 720"/>
              <a:gd name="T57" fmla="*/ 95 h 696"/>
              <a:gd name="T58" fmla="*/ 243 w 720"/>
              <a:gd name="T59" fmla="*/ 80 h 696"/>
              <a:gd name="T60" fmla="*/ 315 w 720"/>
              <a:gd name="T61" fmla="*/ 120 h 696"/>
              <a:gd name="T62" fmla="*/ 478 w 720"/>
              <a:gd name="T63" fmla="*/ 128 h 696"/>
              <a:gd name="T64" fmla="*/ 471 w 720"/>
              <a:gd name="T65" fmla="*/ 143 h 696"/>
              <a:gd name="T66" fmla="*/ 307 w 720"/>
              <a:gd name="T67" fmla="*/ 140 h 696"/>
              <a:gd name="T68" fmla="*/ 307 w 720"/>
              <a:gd name="T69" fmla="*/ 124 h 696"/>
              <a:gd name="T70" fmla="*/ 720 w 720"/>
              <a:gd name="T71" fmla="*/ 467 h 696"/>
              <a:gd name="T72" fmla="*/ 719 w 720"/>
              <a:gd name="T73" fmla="*/ 463 h 696"/>
              <a:gd name="T74" fmla="*/ 606 w 720"/>
              <a:gd name="T75" fmla="*/ 289 h 696"/>
              <a:gd name="T76" fmla="*/ 577 w 720"/>
              <a:gd name="T77" fmla="*/ 12 h 696"/>
              <a:gd name="T78" fmla="*/ 565 w 720"/>
              <a:gd name="T79" fmla="*/ 0 h 696"/>
              <a:gd name="T80" fmla="*/ 145 w 720"/>
              <a:gd name="T81" fmla="*/ 7 h 696"/>
              <a:gd name="T82" fmla="*/ 117 w 720"/>
              <a:gd name="T83" fmla="*/ 289 h 696"/>
              <a:gd name="T84" fmla="*/ 1 w 720"/>
              <a:gd name="T85" fmla="*/ 463 h 696"/>
              <a:gd name="T86" fmla="*/ 0 w 720"/>
              <a:gd name="T87" fmla="*/ 465 h 696"/>
              <a:gd name="T88" fmla="*/ 0 w 720"/>
              <a:gd name="T89" fmla="*/ 469 h 696"/>
              <a:gd name="T90" fmla="*/ 8 w 720"/>
              <a:gd name="T91" fmla="*/ 696 h 696"/>
              <a:gd name="T92" fmla="*/ 718 w 720"/>
              <a:gd name="T93" fmla="*/ 694 h 696"/>
              <a:gd name="T94" fmla="*/ 720 w 720"/>
              <a:gd name="T95" fmla="*/ 468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20" h="696">
                <a:moveTo>
                  <a:pt x="493" y="456"/>
                </a:moveTo>
                <a:lnTo>
                  <a:pt x="488" y="458"/>
                </a:lnTo>
                <a:lnTo>
                  <a:pt x="484" y="460"/>
                </a:lnTo>
                <a:lnTo>
                  <a:pt x="482" y="464"/>
                </a:lnTo>
                <a:lnTo>
                  <a:pt x="480" y="469"/>
                </a:lnTo>
                <a:lnTo>
                  <a:pt x="480" y="505"/>
                </a:lnTo>
                <a:lnTo>
                  <a:pt x="479" y="514"/>
                </a:lnTo>
                <a:lnTo>
                  <a:pt x="476" y="523"/>
                </a:lnTo>
                <a:lnTo>
                  <a:pt x="473" y="532"/>
                </a:lnTo>
                <a:lnTo>
                  <a:pt x="466" y="538"/>
                </a:lnTo>
                <a:lnTo>
                  <a:pt x="460" y="545"/>
                </a:lnTo>
                <a:lnTo>
                  <a:pt x="451" y="549"/>
                </a:lnTo>
                <a:lnTo>
                  <a:pt x="442" y="551"/>
                </a:lnTo>
                <a:lnTo>
                  <a:pt x="433" y="553"/>
                </a:lnTo>
                <a:lnTo>
                  <a:pt x="300" y="553"/>
                </a:lnTo>
                <a:lnTo>
                  <a:pt x="295" y="553"/>
                </a:lnTo>
                <a:lnTo>
                  <a:pt x="290" y="551"/>
                </a:lnTo>
                <a:lnTo>
                  <a:pt x="285" y="550"/>
                </a:lnTo>
                <a:lnTo>
                  <a:pt x="281" y="547"/>
                </a:lnTo>
                <a:lnTo>
                  <a:pt x="275" y="542"/>
                </a:lnTo>
                <a:lnTo>
                  <a:pt x="271" y="536"/>
                </a:lnTo>
                <a:lnTo>
                  <a:pt x="267" y="528"/>
                </a:lnTo>
                <a:lnTo>
                  <a:pt x="266" y="519"/>
                </a:lnTo>
                <a:lnTo>
                  <a:pt x="264" y="512"/>
                </a:lnTo>
                <a:lnTo>
                  <a:pt x="264" y="505"/>
                </a:lnTo>
                <a:lnTo>
                  <a:pt x="264" y="469"/>
                </a:lnTo>
                <a:lnTo>
                  <a:pt x="263" y="464"/>
                </a:lnTo>
                <a:lnTo>
                  <a:pt x="261" y="460"/>
                </a:lnTo>
                <a:lnTo>
                  <a:pt x="257" y="458"/>
                </a:lnTo>
                <a:lnTo>
                  <a:pt x="252" y="456"/>
                </a:lnTo>
                <a:lnTo>
                  <a:pt x="33" y="456"/>
                </a:lnTo>
                <a:lnTo>
                  <a:pt x="127" y="312"/>
                </a:lnTo>
                <a:lnTo>
                  <a:pt x="144" y="312"/>
                </a:lnTo>
                <a:lnTo>
                  <a:pt x="144" y="409"/>
                </a:lnTo>
                <a:lnTo>
                  <a:pt x="145" y="413"/>
                </a:lnTo>
                <a:lnTo>
                  <a:pt x="148" y="416"/>
                </a:lnTo>
                <a:lnTo>
                  <a:pt x="151" y="419"/>
                </a:lnTo>
                <a:lnTo>
                  <a:pt x="157" y="420"/>
                </a:lnTo>
                <a:lnTo>
                  <a:pt x="565" y="420"/>
                </a:lnTo>
                <a:lnTo>
                  <a:pt x="569" y="419"/>
                </a:lnTo>
                <a:lnTo>
                  <a:pt x="573" y="416"/>
                </a:lnTo>
                <a:lnTo>
                  <a:pt x="575" y="413"/>
                </a:lnTo>
                <a:lnTo>
                  <a:pt x="577" y="409"/>
                </a:lnTo>
                <a:lnTo>
                  <a:pt x="577" y="312"/>
                </a:lnTo>
                <a:lnTo>
                  <a:pt x="595" y="312"/>
                </a:lnTo>
                <a:lnTo>
                  <a:pt x="687" y="456"/>
                </a:lnTo>
                <a:lnTo>
                  <a:pt x="493" y="456"/>
                </a:lnTo>
                <a:close/>
                <a:moveTo>
                  <a:pt x="254" y="339"/>
                </a:moveTo>
                <a:lnTo>
                  <a:pt x="466" y="339"/>
                </a:lnTo>
                <a:lnTo>
                  <a:pt x="471" y="341"/>
                </a:lnTo>
                <a:lnTo>
                  <a:pt x="475" y="343"/>
                </a:lnTo>
                <a:lnTo>
                  <a:pt x="478" y="347"/>
                </a:lnTo>
                <a:lnTo>
                  <a:pt x="479" y="351"/>
                </a:lnTo>
                <a:lnTo>
                  <a:pt x="478" y="356"/>
                </a:lnTo>
                <a:lnTo>
                  <a:pt x="475" y="360"/>
                </a:lnTo>
                <a:lnTo>
                  <a:pt x="471" y="363"/>
                </a:lnTo>
                <a:lnTo>
                  <a:pt x="466" y="364"/>
                </a:lnTo>
                <a:lnTo>
                  <a:pt x="254" y="364"/>
                </a:lnTo>
                <a:lnTo>
                  <a:pt x="249" y="363"/>
                </a:lnTo>
                <a:lnTo>
                  <a:pt x="245" y="360"/>
                </a:lnTo>
                <a:lnTo>
                  <a:pt x="243" y="356"/>
                </a:lnTo>
                <a:lnTo>
                  <a:pt x="243" y="351"/>
                </a:lnTo>
                <a:lnTo>
                  <a:pt x="243" y="347"/>
                </a:lnTo>
                <a:lnTo>
                  <a:pt x="245" y="343"/>
                </a:lnTo>
                <a:lnTo>
                  <a:pt x="249" y="341"/>
                </a:lnTo>
                <a:lnTo>
                  <a:pt x="254" y="339"/>
                </a:lnTo>
                <a:close/>
                <a:moveTo>
                  <a:pt x="254" y="265"/>
                </a:moveTo>
                <a:lnTo>
                  <a:pt x="466" y="265"/>
                </a:lnTo>
                <a:lnTo>
                  <a:pt x="471" y="265"/>
                </a:lnTo>
                <a:lnTo>
                  <a:pt x="475" y="268"/>
                </a:lnTo>
                <a:lnTo>
                  <a:pt x="478" y="271"/>
                </a:lnTo>
                <a:lnTo>
                  <a:pt x="479" y="276"/>
                </a:lnTo>
                <a:lnTo>
                  <a:pt x="478" y="282"/>
                </a:lnTo>
                <a:lnTo>
                  <a:pt x="475" y="285"/>
                </a:lnTo>
                <a:lnTo>
                  <a:pt x="471" y="288"/>
                </a:lnTo>
                <a:lnTo>
                  <a:pt x="466" y="288"/>
                </a:lnTo>
                <a:lnTo>
                  <a:pt x="254" y="288"/>
                </a:lnTo>
                <a:lnTo>
                  <a:pt x="249" y="288"/>
                </a:lnTo>
                <a:lnTo>
                  <a:pt x="245" y="284"/>
                </a:lnTo>
                <a:lnTo>
                  <a:pt x="243" y="282"/>
                </a:lnTo>
                <a:lnTo>
                  <a:pt x="243" y="276"/>
                </a:lnTo>
                <a:lnTo>
                  <a:pt x="243" y="271"/>
                </a:lnTo>
                <a:lnTo>
                  <a:pt x="245" y="268"/>
                </a:lnTo>
                <a:lnTo>
                  <a:pt x="249" y="265"/>
                </a:lnTo>
                <a:lnTo>
                  <a:pt x="254" y="265"/>
                </a:lnTo>
                <a:close/>
                <a:moveTo>
                  <a:pt x="254" y="192"/>
                </a:moveTo>
                <a:lnTo>
                  <a:pt x="466" y="192"/>
                </a:lnTo>
                <a:lnTo>
                  <a:pt x="471" y="193"/>
                </a:lnTo>
                <a:lnTo>
                  <a:pt x="475" y="196"/>
                </a:lnTo>
                <a:lnTo>
                  <a:pt x="478" y="199"/>
                </a:lnTo>
                <a:lnTo>
                  <a:pt x="479" y="205"/>
                </a:lnTo>
                <a:lnTo>
                  <a:pt x="478" y="208"/>
                </a:lnTo>
                <a:lnTo>
                  <a:pt x="475" y="212"/>
                </a:lnTo>
                <a:lnTo>
                  <a:pt x="471" y="215"/>
                </a:lnTo>
                <a:lnTo>
                  <a:pt x="466" y="216"/>
                </a:lnTo>
                <a:lnTo>
                  <a:pt x="254" y="216"/>
                </a:lnTo>
                <a:lnTo>
                  <a:pt x="249" y="215"/>
                </a:lnTo>
                <a:lnTo>
                  <a:pt x="245" y="212"/>
                </a:lnTo>
                <a:lnTo>
                  <a:pt x="243" y="208"/>
                </a:lnTo>
                <a:lnTo>
                  <a:pt x="243" y="205"/>
                </a:lnTo>
                <a:lnTo>
                  <a:pt x="243" y="199"/>
                </a:lnTo>
                <a:lnTo>
                  <a:pt x="245" y="196"/>
                </a:lnTo>
                <a:lnTo>
                  <a:pt x="249" y="193"/>
                </a:lnTo>
                <a:lnTo>
                  <a:pt x="254" y="192"/>
                </a:lnTo>
                <a:close/>
                <a:moveTo>
                  <a:pt x="254" y="72"/>
                </a:moveTo>
                <a:lnTo>
                  <a:pt x="285" y="72"/>
                </a:lnTo>
                <a:lnTo>
                  <a:pt x="289" y="74"/>
                </a:lnTo>
                <a:lnTo>
                  <a:pt x="293" y="76"/>
                </a:lnTo>
                <a:lnTo>
                  <a:pt x="295" y="80"/>
                </a:lnTo>
                <a:lnTo>
                  <a:pt x="297" y="84"/>
                </a:lnTo>
                <a:lnTo>
                  <a:pt x="295" y="89"/>
                </a:lnTo>
                <a:lnTo>
                  <a:pt x="293" y="93"/>
                </a:lnTo>
                <a:lnTo>
                  <a:pt x="289" y="95"/>
                </a:lnTo>
                <a:lnTo>
                  <a:pt x="285" y="97"/>
                </a:lnTo>
                <a:lnTo>
                  <a:pt x="254" y="95"/>
                </a:lnTo>
                <a:lnTo>
                  <a:pt x="249" y="95"/>
                </a:lnTo>
                <a:lnTo>
                  <a:pt x="245" y="93"/>
                </a:lnTo>
                <a:lnTo>
                  <a:pt x="243" y="89"/>
                </a:lnTo>
                <a:lnTo>
                  <a:pt x="243" y="84"/>
                </a:lnTo>
                <a:lnTo>
                  <a:pt x="243" y="80"/>
                </a:lnTo>
                <a:lnTo>
                  <a:pt x="245" y="76"/>
                </a:lnTo>
                <a:lnTo>
                  <a:pt x="249" y="74"/>
                </a:lnTo>
                <a:lnTo>
                  <a:pt x="254" y="72"/>
                </a:lnTo>
                <a:close/>
                <a:moveTo>
                  <a:pt x="315" y="120"/>
                </a:moveTo>
                <a:lnTo>
                  <a:pt x="466" y="120"/>
                </a:lnTo>
                <a:lnTo>
                  <a:pt x="471" y="121"/>
                </a:lnTo>
                <a:lnTo>
                  <a:pt x="475" y="124"/>
                </a:lnTo>
                <a:lnTo>
                  <a:pt x="478" y="128"/>
                </a:lnTo>
                <a:lnTo>
                  <a:pt x="479" y="133"/>
                </a:lnTo>
                <a:lnTo>
                  <a:pt x="478" y="137"/>
                </a:lnTo>
                <a:lnTo>
                  <a:pt x="475" y="140"/>
                </a:lnTo>
                <a:lnTo>
                  <a:pt x="471" y="143"/>
                </a:lnTo>
                <a:lnTo>
                  <a:pt x="466" y="144"/>
                </a:lnTo>
                <a:lnTo>
                  <a:pt x="315" y="144"/>
                </a:lnTo>
                <a:lnTo>
                  <a:pt x="311" y="143"/>
                </a:lnTo>
                <a:lnTo>
                  <a:pt x="307" y="140"/>
                </a:lnTo>
                <a:lnTo>
                  <a:pt x="304" y="137"/>
                </a:lnTo>
                <a:lnTo>
                  <a:pt x="303" y="133"/>
                </a:lnTo>
                <a:lnTo>
                  <a:pt x="304" y="128"/>
                </a:lnTo>
                <a:lnTo>
                  <a:pt x="307" y="124"/>
                </a:lnTo>
                <a:lnTo>
                  <a:pt x="311" y="121"/>
                </a:lnTo>
                <a:lnTo>
                  <a:pt x="315" y="120"/>
                </a:lnTo>
                <a:close/>
                <a:moveTo>
                  <a:pt x="720" y="468"/>
                </a:moveTo>
                <a:lnTo>
                  <a:pt x="720" y="467"/>
                </a:lnTo>
                <a:lnTo>
                  <a:pt x="720" y="465"/>
                </a:lnTo>
                <a:lnTo>
                  <a:pt x="720" y="464"/>
                </a:lnTo>
                <a:lnTo>
                  <a:pt x="719" y="463"/>
                </a:lnTo>
                <a:lnTo>
                  <a:pt x="719" y="463"/>
                </a:lnTo>
                <a:lnTo>
                  <a:pt x="719" y="463"/>
                </a:lnTo>
                <a:lnTo>
                  <a:pt x="611" y="294"/>
                </a:lnTo>
                <a:lnTo>
                  <a:pt x="609" y="292"/>
                </a:lnTo>
                <a:lnTo>
                  <a:pt x="606" y="289"/>
                </a:lnTo>
                <a:lnTo>
                  <a:pt x="604" y="289"/>
                </a:lnTo>
                <a:lnTo>
                  <a:pt x="601" y="288"/>
                </a:lnTo>
                <a:lnTo>
                  <a:pt x="577" y="288"/>
                </a:lnTo>
                <a:lnTo>
                  <a:pt x="577" y="12"/>
                </a:lnTo>
                <a:lnTo>
                  <a:pt x="575" y="7"/>
                </a:lnTo>
                <a:lnTo>
                  <a:pt x="573" y="3"/>
                </a:lnTo>
                <a:lnTo>
                  <a:pt x="569" y="0"/>
                </a:lnTo>
                <a:lnTo>
                  <a:pt x="565" y="0"/>
                </a:lnTo>
                <a:lnTo>
                  <a:pt x="157" y="0"/>
                </a:lnTo>
                <a:lnTo>
                  <a:pt x="151" y="0"/>
                </a:lnTo>
                <a:lnTo>
                  <a:pt x="148" y="3"/>
                </a:lnTo>
                <a:lnTo>
                  <a:pt x="145" y="7"/>
                </a:lnTo>
                <a:lnTo>
                  <a:pt x="144" y="12"/>
                </a:lnTo>
                <a:lnTo>
                  <a:pt x="144" y="288"/>
                </a:lnTo>
                <a:lnTo>
                  <a:pt x="119" y="288"/>
                </a:lnTo>
                <a:lnTo>
                  <a:pt x="117" y="289"/>
                </a:lnTo>
                <a:lnTo>
                  <a:pt x="114" y="289"/>
                </a:lnTo>
                <a:lnTo>
                  <a:pt x="112" y="292"/>
                </a:lnTo>
                <a:lnTo>
                  <a:pt x="110" y="294"/>
                </a:lnTo>
                <a:lnTo>
                  <a:pt x="1" y="463"/>
                </a:lnTo>
                <a:lnTo>
                  <a:pt x="1" y="463"/>
                </a:lnTo>
                <a:lnTo>
                  <a:pt x="1" y="463"/>
                </a:lnTo>
                <a:lnTo>
                  <a:pt x="1" y="464"/>
                </a:lnTo>
                <a:lnTo>
                  <a:pt x="0" y="465"/>
                </a:lnTo>
                <a:lnTo>
                  <a:pt x="0" y="467"/>
                </a:lnTo>
                <a:lnTo>
                  <a:pt x="0" y="468"/>
                </a:lnTo>
                <a:lnTo>
                  <a:pt x="0" y="468"/>
                </a:lnTo>
                <a:lnTo>
                  <a:pt x="0" y="469"/>
                </a:lnTo>
                <a:lnTo>
                  <a:pt x="0" y="685"/>
                </a:lnTo>
                <a:lnTo>
                  <a:pt x="1" y="690"/>
                </a:lnTo>
                <a:lnTo>
                  <a:pt x="4" y="694"/>
                </a:lnTo>
                <a:lnTo>
                  <a:pt x="8" y="696"/>
                </a:lnTo>
                <a:lnTo>
                  <a:pt x="11" y="696"/>
                </a:lnTo>
                <a:lnTo>
                  <a:pt x="709" y="696"/>
                </a:lnTo>
                <a:lnTo>
                  <a:pt x="714" y="696"/>
                </a:lnTo>
                <a:lnTo>
                  <a:pt x="718" y="694"/>
                </a:lnTo>
                <a:lnTo>
                  <a:pt x="720" y="690"/>
                </a:lnTo>
                <a:lnTo>
                  <a:pt x="720" y="685"/>
                </a:lnTo>
                <a:lnTo>
                  <a:pt x="720" y="469"/>
                </a:lnTo>
                <a:lnTo>
                  <a:pt x="720" y="468"/>
                </a:lnTo>
                <a:lnTo>
                  <a:pt x="720" y="4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3962C27C-2780-421B-A554-79F4655F0D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520067" y="5469241"/>
            <a:ext cx="680229" cy="68022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032992"/>
              </p:ext>
            </p:extLst>
          </p:nvPr>
        </p:nvGraphicFramePr>
        <p:xfrm>
          <a:off x="838200" y="1243876"/>
          <a:ext cx="10515599" cy="3307487"/>
        </p:xfrm>
        <a:graphic>
          <a:graphicData uri="http://schemas.openxmlformats.org/drawingml/2006/table">
            <a:tbl>
              <a:tblPr/>
              <a:tblGrid>
                <a:gridCol w="263196">
                  <a:extLst>
                    <a:ext uri="{9D8B030D-6E8A-4147-A177-3AD203B41FA5}">
                      <a16:colId xmlns="" xmlns:a16="http://schemas.microsoft.com/office/drawing/2014/main" val="1031838369"/>
                    </a:ext>
                  </a:extLst>
                </a:gridCol>
                <a:gridCol w="1536330">
                  <a:extLst>
                    <a:ext uri="{9D8B030D-6E8A-4147-A177-3AD203B41FA5}">
                      <a16:colId xmlns="" xmlns:a16="http://schemas.microsoft.com/office/drawing/2014/main" val="250764135"/>
                    </a:ext>
                  </a:extLst>
                </a:gridCol>
                <a:gridCol w="630446">
                  <a:extLst>
                    <a:ext uri="{9D8B030D-6E8A-4147-A177-3AD203B41FA5}">
                      <a16:colId xmlns="" xmlns:a16="http://schemas.microsoft.com/office/drawing/2014/main" val="793884017"/>
                    </a:ext>
                  </a:extLst>
                </a:gridCol>
                <a:gridCol w="575359">
                  <a:extLst>
                    <a:ext uri="{9D8B030D-6E8A-4147-A177-3AD203B41FA5}">
                      <a16:colId xmlns="" xmlns:a16="http://schemas.microsoft.com/office/drawing/2014/main" val="2893979316"/>
                    </a:ext>
                  </a:extLst>
                </a:gridCol>
                <a:gridCol w="667171">
                  <a:extLst>
                    <a:ext uri="{9D8B030D-6E8A-4147-A177-3AD203B41FA5}">
                      <a16:colId xmlns="" xmlns:a16="http://schemas.microsoft.com/office/drawing/2014/main" val="3454137499"/>
                    </a:ext>
                  </a:extLst>
                </a:gridCol>
                <a:gridCol w="605963">
                  <a:extLst>
                    <a:ext uri="{9D8B030D-6E8A-4147-A177-3AD203B41FA5}">
                      <a16:colId xmlns="" xmlns:a16="http://schemas.microsoft.com/office/drawing/2014/main" val="1550798593"/>
                    </a:ext>
                  </a:extLst>
                </a:gridCol>
                <a:gridCol w="520271">
                  <a:extLst>
                    <a:ext uri="{9D8B030D-6E8A-4147-A177-3AD203B41FA5}">
                      <a16:colId xmlns="" xmlns:a16="http://schemas.microsoft.com/office/drawing/2014/main" val="248212204"/>
                    </a:ext>
                  </a:extLst>
                </a:gridCol>
                <a:gridCol w="612084">
                  <a:extLst>
                    <a:ext uri="{9D8B030D-6E8A-4147-A177-3AD203B41FA5}">
                      <a16:colId xmlns="" xmlns:a16="http://schemas.microsoft.com/office/drawing/2014/main" val="31113786"/>
                    </a:ext>
                  </a:extLst>
                </a:gridCol>
                <a:gridCol w="618205">
                  <a:extLst>
                    <a:ext uri="{9D8B030D-6E8A-4147-A177-3AD203B41FA5}">
                      <a16:colId xmlns="" xmlns:a16="http://schemas.microsoft.com/office/drawing/2014/main" val="132072925"/>
                    </a:ext>
                  </a:extLst>
                </a:gridCol>
                <a:gridCol w="832434">
                  <a:extLst>
                    <a:ext uri="{9D8B030D-6E8A-4147-A177-3AD203B41FA5}">
                      <a16:colId xmlns="" xmlns:a16="http://schemas.microsoft.com/office/drawing/2014/main" val="4090797751"/>
                    </a:ext>
                  </a:extLst>
                </a:gridCol>
                <a:gridCol w="618205">
                  <a:extLst>
                    <a:ext uri="{9D8B030D-6E8A-4147-A177-3AD203B41FA5}">
                      <a16:colId xmlns="" xmlns:a16="http://schemas.microsoft.com/office/drawing/2014/main" val="2870785577"/>
                    </a:ext>
                  </a:extLst>
                </a:gridCol>
                <a:gridCol w="630446">
                  <a:extLst>
                    <a:ext uri="{9D8B030D-6E8A-4147-A177-3AD203B41FA5}">
                      <a16:colId xmlns="" xmlns:a16="http://schemas.microsoft.com/office/drawing/2014/main" val="1008979931"/>
                    </a:ext>
                  </a:extLst>
                </a:gridCol>
                <a:gridCol w="630446">
                  <a:extLst>
                    <a:ext uri="{9D8B030D-6E8A-4147-A177-3AD203B41FA5}">
                      <a16:colId xmlns="" xmlns:a16="http://schemas.microsoft.com/office/drawing/2014/main" val="794672320"/>
                    </a:ext>
                  </a:extLst>
                </a:gridCol>
                <a:gridCol w="630446">
                  <a:extLst>
                    <a:ext uri="{9D8B030D-6E8A-4147-A177-3AD203B41FA5}">
                      <a16:colId xmlns="" xmlns:a16="http://schemas.microsoft.com/office/drawing/2014/main" val="3193313631"/>
                    </a:ext>
                  </a:extLst>
                </a:gridCol>
                <a:gridCol w="538634">
                  <a:extLst>
                    <a:ext uri="{9D8B030D-6E8A-4147-A177-3AD203B41FA5}">
                      <a16:colId xmlns="" xmlns:a16="http://schemas.microsoft.com/office/drawing/2014/main" val="1768757175"/>
                    </a:ext>
                  </a:extLst>
                </a:gridCol>
                <a:gridCol w="605963">
                  <a:extLst>
                    <a:ext uri="{9D8B030D-6E8A-4147-A177-3AD203B41FA5}">
                      <a16:colId xmlns="" xmlns:a16="http://schemas.microsoft.com/office/drawing/2014/main" val="1055545248"/>
                    </a:ext>
                  </a:extLst>
                </a:gridCol>
              </a:tblGrid>
              <a:tr h="274214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sz="800" b="1" dirty="0">
                          <a:effectLst/>
                        </a:rPr>
                        <a:t>№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800" b="1" dirty="0" err="1" smtClean="0">
                          <a:effectLst/>
                        </a:rPr>
                        <a:t>Ақмола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облысы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басқармасының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атауы</a:t>
                      </a:r>
                      <a:r>
                        <a:rPr lang="ru-RU" sz="800" b="1" dirty="0" smtClean="0">
                          <a:effectLst/>
                        </a:rPr>
                        <a:t> (</a:t>
                      </a:r>
                      <a:r>
                        <a:rPr lang="ru-RU" sz="800" b="1" dirty="0" err="1" smtClean="0">
                          <a:effectLst/>
                        </a:rPr>
                        <a:t>қызмет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көрсетушілер</a:t>
                      </a:r>
                      <a:r>
                        <a:rPr lang="ru-RU" sz="800" b="1" dirty="0" smtClean="0">
                          <a:effectLst/>
                        </a:rPr>
                        <a:t>)</a:t>
                      </a:r>
                      <a:endParaRPr lang="ru-RU" sz="800" b="1" dirty="0">
                        <a:effectLst/>
                      </a:endParaRP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ru-RU" sz="900" b="1" dirty="0" smtClean="0">
                          <a:effectLst/>
                        </a:rPr>
                        <a:t>2023 </a:t>
                      </a:r>
                      <a:r>
                        <a:rPr lang="ru-RU" sz="900" b="1" dirty="0" err="1" smtClean="0">
                          <a:effectLst/>
                        </a:rPr>
                        <a:t>жылға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арналған</a:t>
                      </a:r>
                      <a:r>
                        <a:rPr lang="ru-RU" sz="900" b="1" dirty="0" smtClean="0">
                          <a:effectLst/>
                        </a:rPr>
                        <a:t> «</a:t>
                      </a:r>
                      <a:r>
                        <a:rPr lang="ru-RU" sz="900" b="1" dirty="0" err="1" smtClean="0">
                          <a:effectLst/>
                        </a:rPr>
                        <a:t>Мемлекеттік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қызметтер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көрсету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сапасын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арттырудың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кешенді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көрсеткіші</a:t>
                      </a:r>
                      <a:r>
                        <a:rPr lang="ru-RU" sz="900" b="1" dirty="0" smtClean="0">
                          <a:effectLst/>
                        </a:rPr>
                        <a:t>" </a:t>
                      </a:r>
                      <a:r>
                        <a:rPr lang="ru-RU" sz="900" b="1" dirty="0" err="1" smtClean="0">
                          <a:effectLst/>
                        </a:rPr>
                        <a:t>түйінді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нысаналы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индикаторына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қол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жеткізу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жөніндегі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міндеттер</a:t>
                      </a:r>
                      <a:endParaRPr lang="ru-RU" sz="900" b="1" dirty="0">
                        <a:effectLst/>
                      </a:endParaRP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/>
                      <a:endParaRPr lang="en-US" sz="1200">
                        <a:effectLst/>
                      </a:endParaRP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200">
                        <a:effectLst/>
                      </a:endParaRP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dirty="0" err="1" smtClean="0">
                          <a:effectLst/>
                        </a:rPr>
                        <a:t>Мемлекеттік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қызметтер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көрсету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сапасын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қамтамасыз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етудің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кешенді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көрсеткіші</a:t>
                      </a:r>
                      <a:r>
                        <a:rPr lang="ru-RU" sz="800" b="1" dirty="0" smtClean="0">
                          <a:effectLst/>
                        </a:rPr>
                        <a:t> (%</a:t>
                      </a:r>
                      <a:r>
                        <a:rPr lang="ru-RU" sz="800" b="1" dirty="0" err="1" smtClean="0">
                          <a:effectLst/>
                        </a:rPr>
                        <a:t>жоспары</a:t>
                      </a:r>
                      <a:r>
                        <a:rPr lang="ru-RU" sz="800" b="1" dirty="0" smtClean="0">
                          <a:effectLst/>
                        </a:rPr>
                        <a:t>)*</a:t>
                      </a:r>
                      <a:endParaRPr lang="ru-RU" sz="800" b="1" dirty="0">
                        <a:effectLst/>
                      </a:endParaRP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23386126"/>
                  </a:ext>
                </a:extLst>
              </a:tr>
              <a:tr h="3819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dirty="0" err="1" smtClean="0">
                          <a:effectLst/>
                        </a:rPr>
                        <a:t>Мемлекеттік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қызметтер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көрсету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кезінде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заңнама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талаптарының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сақталуын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қамтамасыз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ету</a:t>
                      </a:r>
                      <a:r>
                        <a:rPr lang="ru-RU" sz="800" b="1" dirty="0" smtClean="0">
                          <a:effectLst/>
                        </a:rPr>
                        <a:t> %</a:t>
                      </a:r>
                      <a:endParaRPr lang="ru-RU" sz="800" b="1" dirty="0">
                        <a:effectLst/>
                      </a:endParaRP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dirty="0" err="1" smtClean="0">
                          <a:effectLst/>
                        </a:rPr>
                        <a:t>Мемлекеттік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қызмет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көрсету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мәселелері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бойынша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құқықтық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түсіндіру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жұмыстарын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жүргізу</a:t>
                      </a:r>
                      <a:endParaRPr lang="ru-RU" sz="800" b="1" dirty="0">
                        <a:effectLst/>
                      </a:endParaRP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800" b="1" dirty="0" smtClean="0">
                          <a:effectLst/>
                        </a:rPr>
                        <a:t>"</a:t>
                      </a:r>
                      <a:r>
                        <a:rPr lang="ru-RU" sz="800" b="1" dirty="0" err="1" smtClean="0">
                          <a:effectLst/>
                        </a:rPr>
                        <a:t>Электрондық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үкімет</a:t>
                      </a:r>
                      <a:r>
                        <a:rPr lang="ru-RU" sz="800" b="1" dirty="0" smtClean="0">
                          <a:effectLst/>
                        </a:rPr>
                        <a:t>" порталы, </a:t>
                      </a:r>
                      <a:r>
                        <a:rPr lang="ru-RU" sz="800" b="1" dirty="0" err="1" smtClean="0">
                          <a:effectLst/>
                        </a:rPr>
                        <a:t>Мемлекеттік</a:t>
                      </a:r>
                      <a:r>
                        <a:rPr lang="ru-RU" sz="800" b="1" dirty="0" smtClean="0">
                          <a:effectLst/>
                        </a:rPr>
                        <a:t> корпорация </a:t>
                      </a:r>
                      <a:r>
                        <a:rPr lang="ru-RU" sz="800" b="1" dirty="0" err="1" smtClean="0">
                          <a:effectLst/>
                        </a:rPr>
                        <a:t>арқылы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көрсетілетін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мемлекеттік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қызметтердің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үлесін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ұлғайту</a:t>
                      </a:r>
                      <a:r>
                        <a:rPr lang="ru-RU" sz="800" b="1" dirty="0" smtClean="0">
                          <a:effectLst/>
                        </a:rPr>
                        <a:t>%</a:t>
                      </a:r>
                      <a:endParaRPr lang="ru-RU" sz="800" b="1" dirty="0">
                        <a:effectLst/>
                      </a:endParaRP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dirty="0" err="1" smtClean="0">
                          <a:effectLst/>
                        </a:rPr>
                        <a:t>Мемлекеттік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қызметтерді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көрсету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кезінде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пайдаланылатын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ескірген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компьютерлік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техниканы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жаңарту</a:t>
                      </a:r>
                      <a:r>
                        <a:rPr lang="ru-RU" sz="800" b="1" dirty="0" smtClean="0">
                          <a:effectLst/>
                        </a:rPr>
                        <a:t> %</a:t>
                      </a:r>
                      <a:endParaRPr lang="ru-RU" sz="800" b="1" dirty="0">
                        <a:effectLst/>
                      </a:endParaRP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dirty="0" err="1" smtClean="0">
                          <a:effectLst/>
                        </a:rPr>
                        <a:t>біліктілікті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арттыру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курстарынан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өткен</a:t>
                      </a:r>
                      <a:endParaRPr lang="ru-RU" sz="800" b="1" dirty="0">
                        <a:effectLst/>
                      </a:endParaRP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38266854"/>
                  </a:ext>
                </a:extLst>
              </a:tr>
              <a:tr h="11017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dirty="0">
                          <a:effectLst/>
                        </a:rPr>
                        <a:t>ПЭП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>
                          <a:effectLst/>
                        </a:rPr>
                        <a:t>Госкорпорация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98963459"/>
                  </a:ext>
                </a:extLst>
              </a:tr>
              <a:tr h="1346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>
                          <a:effectLst/>
                        </a:rPr>
                        <a:t>план%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>
                          <a:effectLst/>
                        </a:rPr>
                        <a:t>факт % 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>
                          <a:effectLst/>
                        </a:rPr>
                        <a:t>план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>
                          <a:effectLst/>
                        </a:rPr>
                        <a:t>факт % 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>
                          <a:effectLst/>
                        </a:rPr>
                        <a:t>план%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>
                          <a:effectLst/>
                        </a:rPr>
                        <a:t>факт % 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>
                          <a:effectLst/>
                        </a:rPr>
                        <a:t>план%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>
                          <a:effectLst/>
                        </a:rPr>
                        <a:t>факт % 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>
                          <a:effectLst/>
                        </a:rPr>
                        <a:t>план%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>
                          <a:effectLst/>
                        </a:rPr>
                        <a:t>факт % 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>
                          <a:effectLst/>
                        </a:rPr>
                        <a:t>план%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>
                          <a:effectLst/>
                        </a:rPr>
                        <a:t>факт % 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>
                          <a:effectLst/>
                        </a:rPr>
                        <a:t>план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>
                          <a:effectLst/>
                        </a:rPr>
                        <a:t>факт % 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30143663"/>
                  </a:ext>
                </a:extLst>
              </a:tr>
              <a:tr h="1346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1" i="1">
                          <a:effectLst/>
                        </a:rPr>
                        <a:t>1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1" i="1">
                          <a:effectLst/>
                        </a:rPr>
                        <a:t>2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1" i="1">
                          <a:effectLst/>
                        </a:rPr>
                        <a:t>3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1" i="1">
                          <a:effectLst/>
                        </a:rPr>
                        <a:t>4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1" i="1">
                          <a:effectLst/>
                        </a:rPr>
                        <a:t>5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1" i="1">
                          <a:effectLst/>
                        </a:rPr>
                        <a:t>6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1" i="1">
                          <a:effectLst/>
                        </a:rPr>
                        <a:t>7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1" i="1">
                          <a:effectLst/>
                        </a:rPr>
                        <a:t>8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1" i="1">
                          <a:effectLst/>
                        </a:rPr>
                        <a:t>9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1" i="1">
                          <a:effectLst/>
                        </a:rPr>
                        <a:t>10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1" i="1">
                          <a:effectLst/>
                        </a:rPr>
                        <a:t>11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1" i="1">
                          <a:effectLst/>
                        </a:rPr>
                        <a:t>12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1" i="1">
                          <a:effectLst/>
                        </a:rPr>
                        <a:t>13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1" i="1">
                          <a:effectLst/>
                        </a:rPr>
                        <a:t>14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1" i="1">
                          <a:effectLst/>
                        </a:rPr>
                        <a:t>15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33400393"/>
                  </a:ext>
                </a:extLst>
              </a:tr>
              <a:tr h="8569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b="1" i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Ақмола</a:t>
                      </a:r>
                      <a:r>
                        <a:rPr lang="ru-RU" sz="120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облысы</a:t>
                      </a:r>
                      <a:r>
                        <a:rPr lang="ru-RU" sz="120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120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басқармасының</a:t>
                      </a:r>
                      <a:r>
                        <a:rPr lang="ru-RU" sz="120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жанындағы</a:t>
                      </a:r>
                      <a:r>
                        <a:rPr lang="ru-RU" sz="120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Степногорск</a:t>
                      </a:r>
                      <a:r>
                        <a:rPr lang="ru-RU" sz="120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қаласының</a:t>
                      </a:r>
                      <a:r>
                        <a:rPr lang="ru-RU" sz="120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ru-RU" sz="120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колледжі</a:t>
                      </a:r>
                      <a:r>
                        <a:rPr lang="ru-RU" sz="120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МКҚК</a:t>
                      </a:r>
                      <a:endParaRPr lang="ru-RU" sz="1200" b="1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>
                          <a:effectLst/>
                        </a:rPr>
                        <a:t>100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dirty="0">
                          <a:effectLst/>
                        </a:rPr>
                        <a:t>100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>
                          <a:effectLst/>
                        </a:rPr>
                        <a:t>100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>
                          <a:effectLst/>
                        </a:rPr>
                        <a:t>94,4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>
                          <a:effectLst/>
                        </a:rPr>
                        <a:t>90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>
                          <a:effectLst/>
                        </a:rPr>
                        <a:t>56,0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>
                          <a:effectLst/>
                        </a:rPr>
                        <a:t>95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>
                          <a:effectLst/>
                        </a:rPr>
                        <a:t>36,7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>
                          <a:effectLst/>
                        </a:rPr>
                        <a:t>100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>
                          <a:effectLst/>
                        </a:rPr>
                        <a:t>100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>
                          <a:effectLst/>
                        </a:rPr>
                        <a:t>100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dirty="0">
                          <a:effectLst/>
                        </a:rPr>
                        <a:t>80</a:t>
                      </a:r>
                      <a:endParaRPr lang="en-US" sz="1300" b="1" dirty="0">
                        <a:effectLst/>
                      </a:endParaRP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>
                          <a:effectLst/>
                        </a:rPr>
                        <a:t>90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dirty="0">
                          <a:effectLst/>
                        </a:rPr>
                        <a:t>77,85</a:t>
                      </a:r>
                      <a:endParaRPr lang="en-US" sz="1300" b="1" dirty="0">
                        <a:effectLst/>
                      </a:endParaRP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604851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72269" y="5284575"/>
            <a:ext cx="102531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Электрондық</a:t>
            </a:r>
            <a:r>
              <a:rPr lang="ru-RU" dirty="0" smtClean="0"/>
              <a:t> </a:t>
            </a:r>
            <a:r>
              <a:rPr lang="ru-RU" dirty="0" err="1"/>
              <a:t>үкімет</a:t>
            </a:r>
            <a:r>
              <a:rPr lang="ru-RU" dirty="0"/>
              <a:t> порталы, </a:t>
            </a:r>
            <a:r>
              <a:rPr lang="ru-RU" dirty="0" err="1" smtClean="0"/>
              <a:t>мемлекеттік</a:t>
            </a:r>
            <a:r>
              <a:rPr lang="ru-RU" dirty="0" smtClean="0"/>
              <a:t> </a:t>
            </a:r>
            <a:r>
              <a:rPr lang="ru-RU" dirty="0"/>
              <a:t>корпорация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көрсетілетін</a:t>
            </a:r>
            <a:r>
              <a:rPr lang="ru-RU" dirty="0"/>
              <a:t> </a:t>
            </a:r>
            <a:r>
              <a:rPr lang="ru-RU" dirty="0" err="1"/>
              <a:t>қызметті</a:t>
            </a:r>
            <a:r>
              <a:rPr lang="ru-RU" dirty="0"/>
              <a:t> </a:t>
            </a:r>
            <a:r>
              <a:rPr lang="ru-RU" dirty="0" err="1"/>
              <a:t>берушінің</a:t>
            </a:r>
            <a:r>
              <a:rPr lang="ru-RU" dirty="0"/>
              <a:t> </a:t>
            </a:r>
            <a:r>
              <a:rPr lang="ru-RU" dirty="0" err="1"/>
              <a:t>электрондық</a:t>
            </a:r>
            <a:r>
              <a:rPr lang="ru-RU" dirty="0"/>
              <a:t> </a:t>
            </a:r>
            <a:r>
              <a:rPr lang="ru-RU" dirty="0" err="1" smtClean="0"/>
              <a:t>жүйелері</a:t>
            </a:r>
            <a:r>
              <a:rPr lang="ru-RU" dirty="0"/>
              <a:t> </a:t>
            </a:r>
            <a:r>
              <a:rPr lang="ru-RU" dirty="0" err="1" smtClean="0"/>
              <a:t>арқылы</a:t>
            </a:r>
            <a:r>
              <a:rPr lang="ru-RU" dirty="0" smtClean="0"/>
              <a:t>  </a:t>
            </a:r>
            <a:r>
              <a:rPr lang="ru-RU" dirty="0" err="1" smtClean="0"/>
              <a:t>мемлекеттік</a:t>
            </a:r>
            <a:r>
              <a:rPr lang="ru-RU" dirty="0" smtClean="0"/>
              <a:t> </a:t>
            </a:r>
            <a:r>
              <a:rPr lang="ru-RU" dirty="0" err="1"/>
              <a:t>қызмет</a:t>
            </a:r>
            <a:r>
              <a:rPr lang="ru-RU" dirty="0"/>
              <a:t> </a:t>
            </a:r>
            <a:r>
              <a:rPr lang="ru-RU" dirty="0" err="1"/>
              <a:t>көрсету</a:t>
            </a:r>
            <a:r>
              <a:rPr lang="ru-RU" dirty="0"/>
              <a:t> </a:t>
            </a:r>
            <a:r>
              <a:rPr lang="ru-RU" dirty="0" err="1"/>
              <a:t>үлесін</a:t>
            </a:r>
            <a:r>
              <a:rPr lang="ru-RU" dirty="0"/>
              <a:t> </a:t>
            </a:r>
            <a:r>
              <a:rPr lang="ru-RU" dirty="0" err="1"/>
              <a:t>арттыру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жұмысты</a:t>
            </a:r>
            <a:r>
              <a:rPr lang="ru-RU" dirty="0"/>
              <a:t> </a:t>
            </a:r>
            <a:r>
              <a:rPr lang="ru-RU" dirty="0" err="1"/>
              <a:t>жалғастыру</a:t>
            </a:r>
            <a:r>
              <a:rPr lang="ru-RU" dirty="0"/>
              <a:t>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42067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A1F45A6D-466C-4497-8ECD-DE6B04D6BE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120433" y="1879910"/>
            <a:ext cx="751306" cy="75130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A5D2A43-E613-4861-B777-A0FBFF4745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3" name="Надпись 12">
            <a:extLst>
              <a:ext uri="{FF2B5EF4-FFF2-40B4-BE49-F238E27FC236}">
                <a16:creationId xmlns=""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63904" y="45879"/>
            <a:ext cx="9264193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3200" b="1" dirty="0">
                <a:latin typeface="+mj-lt"/>
              </a:rPr>
              <a:t>2024 </a:t>
            </a:r>
            <a:r>
              <a:rPr lang="ru-RU" sz="3200" b="1" dirty="0" err="1">
                <a:latin typeface="+mj-lt"/>
              </a:rPr>
              <a:t>жылға</a:t>
            </a:r>
            <a:r>
              <a:rPr lang="ru-RU" sz="3200" b="1" dirty="0">
                <a:latin typeface="+mj-lt"/>
              </a:rPr>
              <a:t> </a:t>
            </a:r>
            <a:r>
              <a:rPr lang="ru-RU" sz="3200" b="1" dirty="0" err="1">
                <a:latin typeface="+mj-lt"/>
              </a:rPr>
              <a:t>мемлекеттік</a:t>
            </a:r>
            <a:r>
              <a:rPr lang="ru-RU" sz="3200" b="1" dirty="0">
                <a:latin typeface="+mj-lt"/>
              </a:rPr>
              <a:t> </a:t>
            </a:r>
            <a:r>
              <a:rPr lang="ru-RU" sz="3200" b="1" dirty="0" err="1">
                <a:latin typeface="+mj-lt"/>
              </a:rPr>
              <a:t>қызмет</a:t>
            </a:r>
            <a:r>
              <a:rPr lang="ru-RU" sz="3200" b="1" dirty="0">
                <a:latin typeface="+mj-lt"/>
              </a:rPr>
              <a:t> </a:t>
            </a:r>
            <a:r>
              <a:rPr lang="ru-RU" sz="3200" b="1" dirty="0" err="1">
                <a:latin typeface="+mj-lt"/>
              </a:rPr>
              <a:t>көрсету</a:t>
            </a:r>
            <a:r>
              <a:rPr lang="ru-RU" sz="3200" b="1" dirty="0">
                <a:latin typeface="+mj-lt"/>
              </a:rPr>
              <a:t> </a:t>
            </a:r>
            <a:r>
              <a:rPr lang="ru-RU" sz="3200" b="1" dirty="0" err="1">
                <a:latin typeface="+mj-lt"/>
              </a:rPr>
              <a:t>саласындағы</a:t>
            </a:r>
            <a:r>
              <a:rPr lang="ru-RU" sz="3200" b="1" dirty="0">
                <a:latin typeface="+mj-lt"/>
              </a:rPr>
              <a:t> </a:t>
            </a:r>
            <a:r>
              <a:rPr lang="ru-RU" sz="3200" b="1" dirty="0" err="1">
                <a:latin typeface="+mj-lt"/>
              </a:rPr>
              <a:t>жұмыс</a:t>
            </a:r>
            <a:r>
              <a:rPr lang="ru-RU" sz="3200" b="1" dirty="0">
                <a:latin typeface="+mj-lt"/>
              </a:rPr>
              <a:t> </a:t>
            </a:r>
            <a:r>
              <a:rPr lang="ru-RU" sz="3200" b="1" dirty="0" err="1">
                <a:latin typeface="+mj-lt"/>
              </a:rPr>
              <a:t>жоспары</a:t>
            </a:r>
            <a:endParaRPr lang="ru-RU" sz="3600" dirty="0">
              <a:latin typeface="+mj-lt"/>
            </a:endParaRPr>
          </a:p>
        </p:txBody>
      </p:sp>
      <p:grpSp>
        <p:nvGrpSpPr>
          <p:cNvPr id="62" name="Группа 61">
            <a:extLst>
              <a:ext uri="{FF2B5EF4-FFF2-40B4-BE49-F238E27FC236}">
                <a16:creationId xmlns="" xmlns:a16="http://schemas.microsoft.com/office/drawing/2014/main" id="{0BC4C978-44FE-460A-AE62-87C0408DA5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47809" y="2148407"/>
            <a:ext cx="285750" cy="214313"/>
            <a:chOff x="2614613" y="809625"/>
            <a:chExt cx="285750" cy="214313"/>
          </a:xfrm>
          <a:solidFill>
            <a:schemeClr val="bg1"/>
          </a:solidFill>
        </p:grpSpPr>
        <p:sp>
          <p:nvSpPr>
            <p:cNvPr id="63" name="Полилиния 78">
              <a:extLst>
                <a:ext uri="{FF2B5EF4-FFF2-40B4-BE49-F238E27FC236}">
                  <a16:creationId xmlns="" xmlns:a16="http://schemas.microsoft.com/office/drawing/2014/main" id="{D266A92F-F123-48ED-BA6A-EA2E76EDC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613" y="809625"/>
              <a:ext cx="133350" cy="214313"/>
            </a:xfrm>
            <a:custGeom>
              <a:avLst/>
              <a:gdLst>
                <a:gd name="T0" fmla="*/ 316 w 335"/>
                <a:gd name="T1" fmla="*/ 47 h 540"/>
                <a:gd name="T2" fmla="*/ 325 w 335"/>
                <a:gd name="T3" fmla="*/ 43 h 540"/>
                <a:gd name="T4" fmla="*/ 331 w 335"/>
                <a:gd name="T5" fmla="*/ 37 h 540"/>
                <a:gd name="T6" fmla="*/ 335 w 335"/>
                <a:gd name="T7" fmla="*/ 28 h 540"/>
                <a:gd name="T8" fmla="*/ 335 w 335"/>
                <a:gd name="T9" fmla="*/ 19 h 540"/>
                <a:gd name="T10" fmla="*/ 331 w 335"/>
                <a:gd name="T11" fmla="*/ 10 h 540"/>
                <a:gd name="T12" fmla="*/ 325 w 335"/>
                <a:gd name="T13" fmla="*/ 4 h 540"/>
                <a:gd name="T14" fmla="*/ 316 w 335"/>
                <a:gd name="T15" fmla="*/ 0 h 540"/>
                <a:gd name="T16" fmla="*/ 294 w 335"/>
                <a:gd name="T17" fmla="*/ 0 h 540"/>
                <a:gd name="T18" fmla="*/ 260 w 335"/>
                <a:gd name="T19" fmla="*/ 3 h 540"/>
                <a:gd name="T20" fmla="*/ 227 w 335"/>
                <a:gd name="T21" fmla="*/ 10 h 540"/>
                <a:gd name="T22" fmla="*/ 198 w 335"/>
                <a:gd name="T23" fmla="*/ 20 h 540"/>
                <a:gd name="T24" fmla="*/ 169 w 335"/>
                <a:gd name="T25" fmla="*/ 33 h 540"/>
                <a:gd name="T26" fmla="*/ 142 w 335"/>
                <a:gd name="T27" fmla="*/ 49 h 540"/>
                <a:gd name="T28" fmla="*/ 117 w 335"/>
                <a:gd name="T29" fmla="*/ 68 h 540"/>
                <a:gd name="T30" fmla="*/ 95 w 335"/>
                <a:gd name="T31" fmla="*/ 89 h 540"/>
                <a:gd name="T32" fmla="*/ 75 w 335"/>
                <a:gd name="T33" fmla="*/ 113 h 540"/>
                <a:gd name="T34" fmla="*/ 57 w 335"/>
                <a:gd name="T35" fmla="*/ 141 h 540"/>
                <a:gd name="T36" fmla="*/ 41 w 335"/>
                <a:gd name="T37" fmla="*/ 170 h 540"/>
                <a:gd name="T38" fmla="*/ 27 w 335"/>
                <a:gd name="T39" fmla="*/ 202 h 540"/>
                <a:gd name="T40" fmla="*/ 17 w 335"/>
                <a:gd name="T41" fmla="*/ 236 h 540"/>
                <a:gd name="T42" fmla="*/ 8 w 335"/>
                <a:gd name="T43" fmla="*/ 272 h 540"/>
                <a:gd name="T44" fmla="*/ 3 w 335"/>
                <a:gd name="T45" fmla="*/ 310 h 540"/>
                <a:gd name="T46" fmla="*/ 0 w 335"/>
                <a:gd name="T47" fmla="*/ 351 h 540"/>
                <a:gd name="T48" fmla="*/ 1 w 335"/>
                <a:gd name="T49" fmla="*/ 390 h 540"/>
                <a:gd name="T50" fmla="*/ 7 w 335"/>
                <a:gd name="T51" fmla="*/ 422 h 540"/>
                <a:gd name="T52" fmla="*/ 20 w 335"/>
                <a:gd name="T53" fmla="*/ 452 h 540"/>
                <a:gd name="T54" fmla="*/ 38 w 335"/>
                <a:gd name="T55" fmla="*/ 478 h 540"/>
                <a:gd name="T56" fmla="*/ 61 w 335"/>
                <a:gd name="T57" fmla="*/ 502 h 540"/>
                <a:gd name="T58" fmla="*/ 88 w 335"/>
                <a:gd name="T59" fmla="*/ 520 h 540"/>
                <a:gd name="T60" fmla="*/ 117 w 335"/>
                <a:gd name="T61" fmla="*/ 532 h 540"/>
                <a:gd name="T62" fmla="*/ 150 w 335"/>
                <a:gd name="T63" fmla="*/ 539 h 540"/>
                <a:gd name="T64" fmla="*/ 185 w 335"/>
                <a:gd name="T65" fmla="*/ 539 h 540"/>
                <a:gd name="T66" fmla="*/ 218 w 335"/>
                <a:gd name="T67" fmla="*/ 532 h 540"/>
                <a:gd name="T68" fmla="*/ 248 w 335"/>
                <a:gd name="T69" fmla="*/ 520 h 540"/>
                <a:gd name="T70" fmla="*/ 274 w 335"/>
                <a:gd name="T71" fmla="*/ 502 h 540"/>
                <a:gd name="T72" fmla="*/ 297 w 335"/>
                <a:gd name="T73" fmla="*/ 478 h 540"/>
                <a:gd name="T74" fmla="*/ 315 w 335"/>
                <a:gd name="T75" fmla="*/ 452 h 540"/>
                <a:gd name="T76" fmla="*/ 328 w 335"/>
                <a:gd name="T77" fmla="*/ 422 h 540"/>
                <a:gd name="T78" fmla="*/ 334 w 335"/>
                <a:gd name="T79" fmla="*/ 390 h 540"/>
                <a:gd name="T80" fmla="*/ 334 w 335"/>
                <a:gd name="T81" fmla="*/ 355 h 540"/>
                <a:gd name="T82" fmla="*/ 328 w 335"/>
                <a:gd name="T83" fmla="*/ 322 h 540"/>
                <a:gd name="T84" fmla="*/ 315 w 335"/>
                <a:gd name="T85" fmla="*/ 292 h 540"/>
                <a:gd name="T86" fmla="*/ 297 w 335"/>
                <a:gd name="T87" fmla="*/ 265 h 540"/>
                <a:gd name="T88" fmla="*/ 274 w 335"/>
                <a:gd name="T89" fmla="*/ 242 h 540"/>
                <a:gd name="T90" fmla="*/ 248 w 335"/>
                <a:gd name="T91" fmla="*/ 224 h 540"/>
                <a:gd name="T92" fmla="*/ 218 w 335"/>
                <a:gd name="T93" fmla="*/ 212 h 540"/>
                <a:gd name="T94" fmla="*/ 185 w 335"/>
                <a:gd name="T95" fmla="*/ 204 h 540"/>
                <a:gd name="T96" fmla="*/ 153 w 335"/>
                <a:gd name="T97" fmla="*/ 204 h 540"/>
                <a:gd name="T98" fmla="*/ 126 w 335"/>
                <a:gd name="T99" fmla="*/ 209 h 540"/>
                <a:gd name="T100" fmla="*/ 99 w 335"/>
                <a:gd name="T101" fmla="*/ 218 h 540"/>
                <a:gd name="T102" fmla="*/ 76 w 335"/>
                <a:gd name="T103" fmla="*/ 232 h 540"/>
                <a:gd name="T104" fmla="*/ 73 w 335"/>
                <a:gd name="T105" fmla="*/ 214 h 540"/>
                <a:gd name="T106" fmla="*/ 94 w 335"/>
                <a:gd name="T107" fmla="*/ 170 h 540"/>
                <a:gd name="T108" fmla="*/ 119 w 335"/>
                <a:gd name="T109" fmla="*/ 133 h 540"/>
                <a:gd name="T110" fmla="*/ 150 w 335"/>
                <a:gd name="T111" fmla="*/ 104 h 540"/>
                <a:gd name="T112" fmla="*/ 183 w 335"/>
                <a:gd name="T113" fmla="*/ 80 h 540"/>
                <a:gd name="T114" fmla="*/ 218 w 335"/>
                <a:gd name="T115" fmla="*/ 64 h 540"/>
                <a:gd name="T116" fmla="*/ 255 w 335"/>
                <a:gd name="T117" fmla="*/ 54 h 540"/>
                <a:gd name="T118" fmla="*/ 293 w 335"/>
                <a:gd name="T119" fmla="*/ 49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5" h="540">
                  <a:moveTo>
                    <a:pt x="312" y="47"/>
                  </a:moveTo>
                  <a:lnTo>
                    <a:pt x="316" y="47"/>
                  </a:lnTo>
                  <a:lnTo>
                    <a:pt x="321" y="45"/>
                  </a:lnTo>
                  <a:lnTo>
                    <a:pt x="325" y="43"/>
                  </a:lnTo>
                  <a:lnTo>
                    <a:pt x="329" y="41"/>
                  </a:lnTo>
                  <a:lnTo>
                    <a:pt x="331" y="37"/>
                  </a:lnTo>
                  <a:lnTo>
                    <a:pt x="333" y="33"/>
                  </a:lnTo>
                  <a:lnTo>
                    <a:pt x="335" y="28"/>
                  </a:lnTo>
                  <a:lnTo>
                    <a:pt x="335" y="24"/>
                  </a:lnTo>
                  <a:lnTo>
                    <a:pt x="335" y="19"/>
                  </a:lnTo>
                  <a:lnTo>
                    <a:pt x="333" y="15"/>
                  </a:lnTo>
                  <a:lnTo>
                    <a:pt x="331" y="10"/>
                  </a:lnTo>
                  <a:lnTo>
                    <a:pt x="329" y="6"/>
                  </a:lnTo>
                  <a:lnTo>
                    <a:pt x="325" y="4"/>
                  </a:lnTo>
                  <a:lnTo>
                    <a:pt x="321" y="2"/>
                  </a:lnTo>
                  <a:lnTo>
                    <a:pt x="316" y="0"/>
                  </a:lnTo>
                  <a:lnTo>
                    <a:pt x="312" y="0"/>
                  </a:lnTo>
                  <a:lnTo>
                    <a:pt x="294" y="0"/>
                  </a:lnTo>
                  <a:lnTo>
                    <a:pt x="277" y="1"/>
                  </a:lnTo>
                  <a:lnTo>
                    <a:pt x="260" y="3"/>
                  </a:lnTo>
                  <a:lnTo>
                    <a:pt x="244" y="6"/>
                  </a:lnTo>
                  <a:lnTo>
                    <a:pt x="227" y="10"/>
                  </a:lnTo>
                  <a:lnTo>
                    <a:pt x="213" y="15"/>
                  </a:lnTo>
                  <a:lnTo>
                    <a:pt x="198" y="20"/>
                  </a:lnTo>
                  <a:lnTo>
                    <a:pt x="183" y="26"/>
                  </a:lnTo>
                  <a:lnTo>
                    <a:pt x="169" y="33"/>
                  </a:lnTo>
                  <a:lnTo>
                    <a:pt x="155" y="40"/>
                  </a:lnTo>
                  <a:lnTo>
                    <a:pt x="142" y="49"/>
                  </a:lnTo>
                  <a:lnTo>
                    <a:pt x="130" y="58"/>
                  </a:lnTo>
                  <a:lnTo>
                    <a:pt x="117" y="68"/>
                  </a:lnTo>
                  <a:lnTo>
                    <a:pt x="106" y="78"/>
                  </a:lnTo>
                  <a:lnTo>
                    <a:pt x="95" y="89"/>
                  </a:lnTo>
                  <a:lnTo>
                    <a:pt x="84" y="101"/>
                  </a:lnTo>
                  <a:lnTo>
                    <a:pt x="75" y="113"/>
                  </a:lnTo>
                  <a:lnTo>
                    <a:pt x="65" y="127"/>
                  </a:lnTo>
                  <a:lnTo>
                    <a:pt x="57" y="141"/>
                  </a:lnTo>
                  <a:lnTo>
                    <a:pt x="48" y="154"/>
                  </a:lnTo>
                  <a:lnTo>
                    <a:pt x="41" y="170"/>
                  </a:lnTo>
                  <a:lnTo>
                    <a:pt x="34" y="185"/>
                  </a:lnTo>
                  <a:lnTo>
                    <a:pt x="27" y="202"/>
                  </a:lnTo>
                  <a:lnTo>
                    <a:pt x="22" y="218"/>
                  </a:lnTo>
                  <a:lnTo>
                    <a:pt x="17" y="236"/>
                  </a:lnTo>
                  <a:lnTo>
                    <a:pt x="12" y="254"/>
                  </a:lnTo>
                  <a:lnTo>
                    <a:pt x="8" y="272"/>
                  </a:lnTo>
                  <a:lnTo>
                    <a:pt x="5" y="291"/>
                  </a:lnTo>
                  <a:lnTo>
                    <a:pt x="3" y="310"/>
                  </a:lnTo>
                  <a:lnTo>
                    <a:pt x="1" y="330"/>
                  </a:lnTo>
                  <a:lnTo>
                    <a:pt x="0" y="351"/>
                  </a:lnTo>
                  <a:lnTo>
                    <a:pt x="0" y="371"/>
                  </a:lnTo>
                  <a:lnTo>
                    <a:pt x="1" y="390"/>
                  </a:lnTo>
                  <a:lnTo>
                    <a:pt x="3" y="405"/>
                  </a:lnTo>
                  <a:lnTo>
                    <a:pt x="7" y="422"/>
                  </a:lnTo>
                  <a:lnTo>
                    <a:pt x="12" y="437"/>
                  </a:lnTo>
                  <a:lnTo>
                    <a:pt x="20" y="452"/>
                  </a:lnTo>
                  <a:lnTo>
                    <a:pt x="28" y="466"/>
                  </a:lnTo>
                  <a:lnTo>
                    <a:pt x="38" y="478"/>
                  </a:lnTo>
                  <a:lnTo>
                    <a:pt x="48" y="491"/>
                  </a:lnTo>
                  <a:lnTo>
                    <a:pt x="61" y="502"/>
                  </a:lnTo>
                  <a:lnTo>
                    <a:pt x="74" y="511"/>
                  </a:lnTo>
                  <a:lnTo>
                    <a:pt x="88" y="520"/>
                  </a:lnTo>
                  <a:lnTo>
                    <a:pt x="102" y="527"/>
                  </a:lnTo>
                  <a:lnTo>
                    <a:pt x="117" y="532"/>
                  </a:lnTo>
                  <a:lnTo>
                    <a:pt x="134" y="537"/>
                  </a:lnTo>
                  <a:lnTo>
                    <a:pt x="150" y="539"/>
                  </a:lnTo>
                  <a:lnTo>
                    <a:pt x="168" y="540"/>
                  </a:lnTo>
                  <a:lnTo>
                    <a:pt x="185" y="539"/>
                  </a:lnTo>
                  <a:lnTo>
                    <a:pt x="201" y="537"/>
                  </a:lnTo>
                  <a:lnTo>
                    <a:pt x="218" y="532"/>
                  </a:lnTo>
                  <a:lnTo>
                    <a:pt x="233" y="527"/>
                  </a:lnTo>
                  <a:lnTo>
                    <a:pt x="248" y="520"/>
                  </a:lnTo>
                  <a:lnTo>
                    <a:pt x="261" y="511"/>
                  </a:lnTo>
                  <a:lnTo>
                    <a:pt x="274" y="502"/>
                  </a:lnTo>
                  <a:lnTo>
                    <a:pt x="287" y="491"/>
                  </a:lnTo>
                  <a:lnTo>
                    <a:pt x="297" y="478"/>
                  </a:lnTo>
                  <a:lnTo>
                    <a:pt x="307" y="466"/>
                  </a:lnTo>
                  <a:lnTo>
                    <a:pt x="315" y="452"/>
                  </a:lnTo>
                  <a:lnTo>
                    <a:pt x="323" y="437"/>
                  </a:lnTo>
                  <a:lnTo>
                    <a:pt x="328" y="422"/>
                  </a:lnTo>
                  <a:lnTo>
                    <a:pt x="332" y="405"/>
                  </a:lnTo>
                  <a:lnTo>
                    <a:pt x="334" y="390"/>
                  </a:lnTo>
                  <a:lnTo>
                    <a:pt x="335" y="371"/>
                  </a:lnTo>
                  <a:lnTo>
                    <a:pt x="334" y="355"/>
                  </a:lnTo>
                  <a:lnTo>
                    <a:pt x="332" y="338"/>
                  </a:lnTo>
                  <a:lnTo>
                    <a:pt x="328" y="322"/>
                  </a:lnTo>
                  <a:lnTo>
                    <a:pt x="323" y="307"/>
                  </a:lnTo>
                  <a:lnTo>
                    <a:pt x="315" y="292"/>
                  </a:lnTo>
                  <a:lnTo>
                    <a:pt x="307" y="278"/>
                  </a:lnTo>
                  <a:lnTo>
                    <a:pt x="297" y="265"/>
                  </a:lnTo>
                  <a:lnTo>
                    <a:pt x="287" y="253"/>
                  </a:lnTo>
                  <a:lnTo>
                    <a:pt x="274" y="242"/>
                  </a:lnTo>
                  <a:lnTo>
                    <a:pt x="261" y="233"/>
                  </a:lnTo>
                  <a:lnTo>
                    <a:pt x="248" y="224"/>
                  </a:lnTo>
                  <a:lnTo>
                    <a:pt x="233" y="217"/>
                  </a:lnTo>
                  <a:lnTo>
                    <a:pt x="218" y="212"/>
                  </a:lnTo>
                  <a:lnTo>
                    <a:pt x="201" y="207"/>
                  </a:lnTo>
                  <a:lnTo>
                    <a:pt x="185" y="204"/>
                  </a:lnTo>
                  <a:lnTo>
                    <a:pt x="168" y="204"/>
                  </a:lnTo>
                  <a:lnTo>
                    <a:pt x="153" y="204"/>
                  </a:lnTo>
                  <a:lnTo>
                    <a:pt x="140" y="206"/>
                  </a:lnTo>
                  <a:lnTo>
                    <a:pt x="126" y="209"/>
                  </a:lnTo>
                  <a:lnTo>
                    <a:pt x="112" y="213"/>
                  </a:lnTo>
                  <a:lnTo>
                    <a:pt x="99" y="218"/>
                  </a:lnTo>
                  <a:lnTo>
                    <a:pt x="88" y="224"/>
                  </a:lnTo>
                  <a:lnTo>
                    <a:pt x="76" y="232"/>
                  </a:lnTo>
                  <a:lnTo>
                    <a:pt x="64" y="239"/>
                  </a:lnTo>
                  <a:lnTo>
                    <a:pt x="73" y="214"/>
                  </a:lnTo>
                  <a:lnTo>
                    <a:pt x="83" y="191"/>
                  </a:lnTo>
                  <a:lnTo>
                    <a:pt x="94" y="170"/>
                  </a:lnTo>
                  <a:lnTo>
                    <a:pt x="107" y="150"/>
                  </a:lnTo>
                  <a:lnTo>
                    <a:pt x="119" y="133"/>
                  </a:lnTo>
                  <a:lnTo>
                    <a:pt x="134" y="117"/>
                  </a:lnTo>
                  <a:lnTo>
                    <a:pt x="150" y="104"/>
                  </a:lnTo>
                  <a:lnTo>
                    <a:pt x="166" y="91"/>
                  </a:lnTo>
                  <a:lnTo>
                    <a:pt x="183" y="80"/>
                  </a:lnTo>
                  <a:lnTo>
                    <a:pt x="200" y="72"/>
                  </a:lnTo>
                  <a:lnTo>
                    <a:pt x="218" y="64"/>
                  </a:lnTo>
                  <a:lnTo>
                    <a:pt x="237" y="58"/>
                  </a:lnTo>
                  <a:lnTo>
                    <a:pt x="255" y="54"/>
                  </a:lnTo>
                  <a:lnTo>
                    <a:pt x="274" y="51"/>
                  </a:lnTo>
                  <a:lnTo>
                    <a:pt x="293" y="49"/>
                  </a:lnTo>
                  <a:lnTo>
                    <a:pt x="312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4" name="Полилиния 79">
              <a:extLst>
                <a:ext uri="{FF2B5EF4-FFF2-40B4-BE49-F238E27FC236}">
                  <a16:creationId xmlns="" xmlns:a16="http://schemas.microsoft.com/office/drawing/2014/main" id="{6CE1D3D5-5ADE-4089-BF13-E4D2B7AA9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013" y="809625"/>
              <a:ext cx="133350" cy="214313"/>
            </a:xfrm>
            <a:custGeom>
              <a:avLst/>
              <a:gdLst>
                <a:gd name="T0" fmla="*/ 154 w 336"/>
                <a:gd name="T1" fmla="*/ 204 h 540"/>
                <a:gd name="T2" fmla="*/ 126 w 336"/>
                <a:gd name="T3" fmla="*/ 209 h 540"/>
                <a:gd name="T4" fmla="*/ 100 w 336"/>
                <a:gd name="T5" fmla="*/ 218 h 540"/>
                <a:gd name="T6" fmla="*/ 76 w 336"/>
                <a:gd name="T7" fmla="*/ 232 h 540"/>
                <a:gd name="T8" fmla="*/ 73 w 336"/>
                <a:gd name="T9" fmla="*/ 214 h 540"/>
                <a:gd name="T10" fmla="*/ 94 w 336"/>
                <a:gd name="T11" fmla="*/ 170 h 540"/>
                <a:gd name="T12" fmla="*/ 120 w 336"/>
                <a:gd name="T13" fmla="*/ 133 h 540"/>
                <a:gd name="T14" fmla="*/ 150 w 336"/>
                <a:gd name="T15" fmla="*/ 104 h 540"/>
                <a:gd name="T16" fmla="*/ 183 w 336"/>
                <a:gd name="T17" fmla="*/ 80 h 540"/>
                <a:gd name="T18" fmla="*/ 218 w 336"/>
                <a:gd name="T19" fmla="*/ 64 h 540"/>
                <a:gd name="T20" fmla="*/ 255 w 336"/>
                <a:gd name="T21" fmla="*/ 54 h 540"/>
                <a:gd name="T22" fmla="*/ 294 w 336"/>
                <a:gd name="T23" fmla="*/ 49 h 540"/>
                <a:gd name="T24" fmla="*/ 317 w 336"/>
                <a:gd name="T25" fmla="*/ 47 h 540"/>
                <a:gd name="T26" fmla="*/ 325 w 336"/>
                <a:gd name="T27" fmla="*/ 43 h 540"/>
                <a:gd name="T28" fmla="*/ 332 w 336"/>
                <a:gd name="T29" fmla="*/ 37 h 540"/>
                <a:gd name="T30" fmla="*/ 336 w 336"/>
                <a:gd name="T31" fmla="*/ 28 h 540"/>
                <a:gd name="T32" fmla="*/ 336 w 336"/>
                <a:gd name="T33" fmla="*/ 19 h 540"/>
                <a:gd name="T34" fmla="*/ 332 w 336"/>
                <a:gd name="T35" fmla="*/ 10 h 540"/>
                <a:gd name="T36" fmla="*/ 325 w 336"/>
                <a:gd name="T37" fmla="*/ 4 h 540"/>
                <a:gd name="T38" fmla="*/ 317 w 336"/>
                <a:gd name="T39" fmla="*/ 0 h 540"/>
                <a:gd name="T40" fmla="*/ 295 w 336"/>
                <a:gd name="T41" fmla="*/ 0 h 540"/>
                <a:gd name="T42" fmla="*/ 261 w 336"/>
                <a:gd name="T43" fmla="*/ 3 h 540"/>
                <a:gd name="T44" fmla="*/ 228 w 336"/>
                <a:gd name="T45" fmla="*/ 10 h 540"/>
                <a:gd name="T46" fmla="*/ 198 w 336"/>
                <a:gd name="T47" fmla="*/ 20 h 540"/>
                <a:gd name="T48" fmla="*/ 170 w 336"/>
                <a:gd name="T49" fmla="*/ 33 h 540"/>
                <a:gd name="T50" fmla="*/ 142 w 336"/>
                <a:gd name="T51" fmla="*/ 49 h 540"/>
                <a:gd name="T52" fmla="*/ 118 w 336"/>
                <a:gd name="T53" fmla="*/ 68 h 540"/>
                <a:gd name="T54" fmla="*/ 96 w 336"/>
                <a:gd name="T55" fmla="*/ 89 h 540"/>
                <a:gd name="T56" fmla="*/ 75 w 336"/>
                <a:gd name="T57" fmla="*/ 113 h 540"/>
                <a:gd name="T58" fmla="*/ 56 w 336"/>
                <a:gd name="T59" fmla="*/ 141 h 540"/>
                <a:gd name="T60" fmla="*/ 42 w 336"/>
                <a:gd name="T61" fmla="*/ 170 h 540"/>
                <a:gd name="T62" fmla="*/ 28 w 336"/>
                <a:gd name="T63" fmla="*/ 202 h 540"/>
                <a:gd name="T64" fmla="*/ 17 w 336"/>
                <a:gd name="T65" fmla="*/ 236 h 540"/>
                <a:gd name="T66" fmla="*/ 9 w 336"/>
                <a:gd name="T67" fmla="*/ 272 h 540"/>
                <a:gd name="T68" fmla="*/ 3 w 336"/>
                <a:gd name="T69" fmla="*/ 310 h 540"/>
                <a:gd name="T70" fmla="*/ 0 w 336"/>
                <a:gd name="T71" fmla="*/ 351 h 540"/>
                <a:gd name="T72" fmla="*/ 0 w 336"/>
                <a:gd name="T73" fmla="*/ 390 h 540"/>
                <a:gd name="T74" fmla="*/ 8 w 336"/>
                <a:gd name="T75" fmla="*/ 422 h 540"/>
                <a:gd name="T76" fmla="*/ 20 w 336"/>
                <a:gd name="T77" fmla="*/ 452 h 540"/>
                <a:gd name="T78" fmla="*/ 38 w 336"/>
                <a:gd name="T79" fmla="*/ 478 h 540"/>
                <a:gd name="T80" fmla="*/ 61 w 336"/>
                <a:gd name="T81" fmla="*/ 502 h 540"/>
                <a:gd name="T82" fmla="*/ 88 w 336"/>
                <a:gd name="T83" fmla="*/ 520 h 540"/>
                <a:gd name="T84" fmla="*/ 118 w 336"/>
                <a:gd name="T85" fmla="*/ 532 h 540"/>
                <a:gd name="T86" fmla="*/ 151 w 336"/>
                <a:gd name="T87" fmla="*/ 539 h 540"/>
                <a:gd name="T88" fmla="*/ 186 w 336"/>
                <a:gd name="T89" fmla="*/ 539 h 540"/>
                <a:gd name="T90" fmla="*/ 218 w 336"/>
                <a:gd name="T91" fmla="*/ 532 h 540"/>
                <a:gd name="T92" fmla="*/ 248 w 336"/>
                <a:gd name="T93" fmla="*/ 520 h 540"/>
                <a:gd name="T94" fmla="*/ 275 w 336"/>
                <a:gd name="T95" fmla="*/ 502 h 540"/>
                <a:gd name="T96" fmla="*/ 298 w 336"/>
                <a:gd name="T97" fmla="*/ 478 h 540"/>
                <a:gd name="T98" fmla="*/ 316 w 336"/>
                <a:gd name="T99" fmla="*/ 452 h 540"/>
                <a:gd name="T100" fmla="*/ 329 w 336"/>
                <a:gd name="T101" fmla="*/ 422 h 540"/>
                <a:gd name="T102" fmla="*/ 335 w 336"/>
                <a:gd name="T103" fmla="*/ 390 h 540"/>
                <a:gd name="T104" fmla="*/ 335 w 336"/>
                <a:gd name="T105" fmla="*/ 355 h 540"/>
                <a:gd name="T106" fmla="*/ 329 w 336"/>
                <a:gd name="T107" fmla="*/ 322 h 540"/>
                <a:gd name="T108" fmla="*/ 316 w 336"/>
                <a:gd name="T109" fmla="*/ 292 h 540"/>
                <a:gd name="T110" fmla="*/ 298 w 336"/>
                <a:gd name="T111" fmla="*/ 265 h 540"/>
                <a:gd name="T112" fmla="*/ 275 w 336"/>
                <a:gd name="T113" fmla="*/ 242 h 540"/>
                <a:gd name="T114" fmla="*/ 248 w 336"/>
                <a:gd name="T115" fmla="*/ 224 h 540"/>
                <a:gd name="T116" fmla="*/ 218 w 336"/>
                <a:gd name="T117" fmla="*/ 212 h 540"/>
                <a:gd name="T118" fmla="*/ 186 w 336"/>
                <a:gd name="T119" fmla="*/ 20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6" h="540">
                  <a:moveTo>
                    <a:pt x="168" y="204"/>
                  </a:moveTo>
                  <a:lnTo>
                    <a:pt x="154" y="204"/>
                  </a:lnTo>
                  <a:lnTo>
                    <a:pt x="140" y="206"/>
                  </a:lnTo>
                  <a:lnTo>
                    <a:pt x="126" y="209"/>
                  </a:lnTo>
                  <a:lnTo>
                    <a:pt x="112" y="213"/>
                  </a:lnTo>
                  <a:lnTo>
                    <a:pt x="100" y="218"/>
                  </a:lnTo>
                  <a:lnTo>
                    <a:pt x="88" y="224"/>
                  </a:lnTo>
                  <a:lnTo>
                    <a:pt x="76" y="232"/>
                  </a:lnTo>
                  <a:lnTo>
                    <a:pt x="65" y="239"/>
                  </a:lnTo>
                  <a:lnTo>
                    <a:pt x="73" y="214"/>
                  </a:lnTo>
                  <a:lnTo>
                    <a:pt x="83" y="191"/>
                  </a:lnTo>
                  <a:lnTo>
                    <a:pt x="94" y="170"/>
                  </a:lnTo>
                  <a:lnTo>
                    <a:pt x="107" y="150"/>
                  </a:lnTo>
                  <a:lnTo>
                    <a:pt x="120" y="133"/>
                  </a:lnTo>
                  <a:lnTo>
                    <a:pt x="135" y="117"/>
                  </a:lnTo>
                  <a:lnTo>
                    <a:pt x="150" y="104"/>
                  </a:lnTo>
                  <a:lnTo>
                    <a:pt x="167" y="91"/>
                  </a:lnTo>
                  <a:lnTo>
                    <a:pt x="183" y="80"/>
                  </a:lnTo>
                  <a:lnTo>
                    <a:pt x="200" y="72"/>
                  </a:lnTo>
                  <a:lnTo>
                    <a:pt x="218" y="64"/>
                  </a:lnTo>
                  <a:lnTo>
                    <a:pt x="236" y="58"/>
                  </a:lnTo>
                  <a:lnTo>
                    <a:pt x="255" y="54"/>
                  </a:lnTo>
                  <a:lnTo>
                    <a:pt x="275" y="51"/>
                  </a:lnTo>
                  <a:lnTo>
                    <a:pt x="294" y="49"/>
                  </a:lnTo>
                  <a:lnTo>
                    <a:pt x="313" y="47"/>
                  </a:lnTo>
                  <a:lnTo>
                    <a:pt x="317" y="47"/>
                  </a:lnTo>
                  <a:lnTo>
                    <a:pt x="321" y="45"/>
                  </a:lnTo>
                  <a:lnTo>
                    <a:pt x="325" y="43"/>
                  </a:lnTo>
                  <a:lnTo>
                    <a:pt x="330" y="41"/>
                  </a:lnTo>
                  <a:lnTo>
                    <a:pt x="332" y="37"/>
                  </a:lnTo>
                  <a:lnTo>
                    <a:pt x="334" y="33"/>
                  </a:lnTo>
                  <a:lnTo>
                    <a:pt x="336" y="28"/>
                  </a:lnTo>
                  <a:lnTo>
                    <a:pt x="336" y="24"/>
                  </a:lnTo>
                  <a:lnTo>
                    <a:pt x="336" y="19"/>
                  </a:lnTo>
                  <a:lnTo>
                    <a:pt x="334" y="15"/>
                  </a:lnTo>
                  <a:lnTo>
                    <a:pt x="332" y="10"/>
                  </a:lnTo>
                  <a:lnTo>
                    <a:pt x="330" y="6"/>
                  </a:lnTo>
                  <a:lnTo>
                    <a:pt x="325" y="4"/>
                  </a:lnTo>
                  <a:lnTo>
                    <a:pt x="321" y="2"/>
                  </a:lnTo>
                  <a:lnTo>
                    <a:pt x="317" y="0"/>
                  </a:lnTo>
                  <a:lnTo>
                    <a:pt x="313" y="0"/>
                  </a:lnTo>
                  <a:lnTo>
                    <a:pt x="295" y="0"/>
                  </a:lnTo>
                  <a:lnTo>
                    <a:pt x="278" y="1"/>
                  </a:lnTo>
                  <a:lnTo>
                    <a:pt x="261" y="3"/>
                  </a:lnTo>
                  <a:lnTo>
                    <a:pt x="244" y="6"/>
                  </a:lnTo>
                  <a:lnTo>
                    <a:pt x="228" y="10"/>
                  </a:lnTo>
                  <a:lnTo>
                    <a:pt x="213" y="15"/>
                  </a:lnTo>
                  <a:lnTo>
                    <a:pt x="198" y="20"/>
                  </a:lnTo>
                  <a:lnTo>
                    <a:pt x="183" y="26"/>
                  </a:lnTo>
                  <a:lnTo>
                    <a:pt x="170" y="33"/>
                  </a:lnTo>
                  <a:lnTo>
                    <a:pt x="156" y="40"/>
                  </a:lnTo>
                  <a:lnTo>
                    <a:pt x="142" y="49"/>
                  </a:lnTo>
                  <a:lnTo>
                    <a:pt x="131" y="58"/>
                  </a:lnTo>
                  <a:lnTo>
                    <a:pt x="118" y="68"/>
                  </a:lnTo>
                  <a:lnTo>
                    <a:pt x="106" y="78"/>
                  </a:lnTo>
                  <a:lnTo>
                    <a:pt x="96" y="89"/>
                  </a:lnTo>
                  <a:lnTo>
                    <a:pt x="85" y="101"/>
                  </a:lnTo>
                  <a:lnTo>
                    <a:pt x="75" y="113"/>
                  </a:lnTo>
                  <a:lnTo>
                    <a:pt x="66" y="127"/>
                  </a:lnTo>
                  <a:lnTo>
                    <a:pt x="56" y="141"/>
                  </a:lnTo>
                  <a:lnTo>
                    <a:pt x="49" y="154"/>
                  </a:lnTo>
                  <a:lnTo>
                    <a:pt x="42" y="170"/>
                  </a:lnTo>
                  <a:lnTo>
                    <a:pt x="34" y="185"/>
                  </a:lnTo>
                  <a:lnTo>
                    <a:pt x="28" y="202"/>
                  </a:lnTo>
                  <a:lnTo>
                    <a:pt x="22" y="218"/>
                  </a:lnTo>
                  <a:lnTo>
                    <a:pt x="17" y="236"/>
                  </a:lnTo>
                  <a:lnTo>
                    <a:pt x="13" y="254"/>
                  </a:lnTo>
                  <a:lnTo>
                    <a:pt x="9" y="272"/>
                  </a:lnTo>
                  <a:lnTo>
                    <a:pt x="6" y="291"/>
                  </a:lnTo>
                  <a:lnTo>
                    <a:pt x="3" y="310"/>
                  </a:lnTo>
                  <a:lnTo>
                    <a:pt x="1" y="330"/>
                  </a:lnTo>
                  <a:lnTo>
                    <a:pt x="0" y="351"/>
                  </a:lnTo>
                  <a:lnTo>
                    <a:pt x="0" y="371"/>
                  </a:lnTo>
                  <a:lnTo>
                    <a:pt x="0" y="390"/>
                  </a:lnTo>
                  <a:lnTo>
                    <a:pt x="3" y="405"/>
                  </a:lnTo>
                  <a:lnTo>
                    <a:pt x="8" y="422"/>
                  </a:lnTo>
                  <a:lnTo>
                    <a:pt x="13" y="437"/>
                  </a:lnTo>
                  <a:lnTo>
                    <a:pt x="20" y="452"/>
                  </a:lnTo>
                  <a:lnTo>
                    <a:pt x="29" y="466"/>
                  </a:lnTo>
                  <a:lnTo>
                    <a:pt x="38" y="478"/>
                  </a:lnTo>
                  <a:lnTo>
                    <a:pt x="49" y="491"/>
                  </a:lnTo>
                  <a:lnTo>
                    <a:pt x="61" y="502"/>
                  </a:lnTo>
                  <a:lnTo>
                    <a:pt x="74" y="511"/>
                  </a:lnTo>
                  <a:lnTo>
                    <a:pt x="88" y="520"/>
                  </a:lnTo>
                  <a:lnTo>
                    <a:pt x="103" y="527"/>
                  </a:lnTo>
                  <a:lnTo>
                    <a:pt x="118" y="532"/>
                  </a:lnTo>
                  <a:lnTo>
                    <a:pt x="134" y="537"/>
                  </a:lnTo>
                  <a:lnTo>
                    <a:pt x="151" y="539"/>
                  </a:lnTo>
                  <a:lnTo>
                    <a:pt x="168" y="540"/>
                  </a:lnTo>
                  <a:lnTo>
                    <a:pt x="186" y="539"/>
                  </a:lnTo>
                  <a:lnTo>
                    <a:pt x="201" y="537"/>
                  </a:lnTo>
                  <a:lnTo>
                    <a:pt x="218" y="532"/>
                  </a:lnTo>
                  <a:lnTo>
                    <a:pt x="233" y="527"/>
                  </a:lnTo>
                  <a:lnTo>
                    <a:pt x="248" y="520"/>
                  </a:lnTo>
                  <a:lnTo>
                    <a:pt x="262" y="511"/>
                  </a:lnTo>
                  <a:lnTo>
                    <a:pt x="275" y="502"/>
                  </a:lnTo>
                  <a:lnTo>
                    <a:pt x="287" y="491"/>
                  </a:lnTo>
                  <a:lnTo>
                    <a:pt x="298" y="478"/>
                  </a:lnTo>
                  <a:lnTo>
                    <a:pt x="307" y="466"/>
                  </a:lnTo>
                  <a:lnTo>
                    <a:pt x="316" y="452"/>
                  </a:lnTo>
                  <a:lnTo>
                    <a:pt x="323" y="437"/>
                  </a:lnTo>
                  <a:lnTo>
                    <a:pt x="329" y="422"/>
                  </a:lnTo>
                  <a:lnTo>
                    <a:pt x="333" y="405"/>
                  </a:lnTo>
                  <a:lnTo>
                    <a:pt x="335" y="390"/>
                  </a:lnTo>
                  <a:lnTo>
                    <a:pt x="336" y="371"/>
                  </a:lnTo>
                  <a:lnTo>
                    <a:pt x="335" y="355"/>
                  </a:lnTo>
                  <a:lnTo>
                    <a:pt x="333" y="338"/>
                  </a:lnTo>
                  <a:lnTo>
                    <a:pt x="329" y="322"/>
                  </a:lnTo>
                  <a:lnTo>
                    <a:pt x="323" y="307"/>
                  </a:lnTo>
                  <a:lnTo>
                    <a:pt x="316" y="292"/>
                  </a:lnTo>
                  <a:lnTo>
                    <a:pt x="307" y="278"/>
                  </a:lnTo>
                  <a:lnTo>
                    <a:pt x="298" y="265"/>
                  </a:lnTo>
                  <a:lnTo>
                    <a:pt x="287" y="253"/>
                  </a:lnTo>
                  <a:lnTo>
                    <a:pt x="275" y="242"/>
                  </a:lnTo>
                  <a:lnTo>
                    <a:pt x="262" y="233"/>
                  </a:lnTo>
                  <a:lnTo>
                    <a:pt x="248" y="224"/>
                  </a:lnTo>
                  <a:lnTo>
                    <a:pt x="233" y="217"/>
                  </a:lnTo>
                  <a:lnTo>
                    <a:pt x="218" y="212"/>
                  </a:lnTo>
                  <a:lnTo>
                    <a:pt x="201" y="207"/>
                  </a:lnTo>
                  <a:lnTo>
                    <a:pt x="186" y="204"/>
                  </a:lnTo>
                  <a:lnTo>
                    <a:pt x="168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A7BD379A-7CC6-44F9-A78B-577D4BC787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Заголовок 2" hidden="1">
            <a:extLst>
              <a:ext uri="{FF2B5EF4-FFF2-40B4-BE49-F238E27FC236}">
                <a16:creationId xmlns=""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/>
              <a:t>Слайд 7 сбалансированной системы показателей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7" t="7248" r="787" b="6257"/>
          <a:stretch/>
        </p:blipFill>
        <p:spPr>
          <a:xfrm>
            <a:off x="1008137" y="1170940"/>
            <a:ext cx="4511514" cy="55229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6242" b="3762"/>
          <a:stretch/>
        </p:blipFill>
        <p:spPr>
          <a:xfrm>
            <a:off x="6475614" y="1170940"/>
            <a:ext cx="4339244" cy="560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0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5AE457D-0397-41A5-A1CF-4C80622841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100" y="362320"/>
            <a:ext cx="11607800" cy="613336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016AF48-2AA8-4B78-82AB-CE8B9E71F2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01800"/>
            <a:ext cx="12192000" cy="34544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Надпись 7">
            <a:extLst>
              <a:ext uri="{FF2B5EF4-FFF2-40B4-BE49-F238E27FC236}">
                <a16:creationId xmlns="" xmlns:a16="http://schemas.microsoft.com/office/drawing/2014/main" id="{3DC4CCBA-12AD-4433-A381-A03661E3D927}"/>
              </a:ext>
            </a:extLst>
          </p:cNvPr>
          <p:cNvSpPr txBox="1"/>
          <p:nvPr/>
        </p:nvSpPr>
        <p:spPr>
          <a:xfrm>
            <a:off x="3202668" y="2505671"/>
            <a:ext cx="7385121" cy="184665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rtl="0"/>
            <a:r>
              <a:rPr lang="kk-KZ" sz="6000" b="1" dirty="0" smtClean="0">
                <a:solidFill>
                  <a:schemeClr val="bg1"/>
                </a:solidFill>
                <a:latin typeface="+mj-lt"/>
              </a:rPr>
              <a:t>Назарларыңызға</a:t>
            </a:r>
          </a:p>
          <a:p>
            <a:pPr algn="ctr" rtl="0"/>
            <a:r>
              <a:rPr lang="kk-KZ" sz="6000" b="1" dirty="0">
                <a:solidFill>
                  <a:schemeClr val="bg1"/>
                </a:solidFill>
                <a:latin typeface="+mj-lt"/>
              </a:rPr>
              <a:t>р</a:t>
            </a:r>
            <a:r>
              <a:rPr lang="kk-KZ" sz="6000" b="1" dirty="0" smtClean="0">
                <a:solidFill>
                  <a:schemeClr val="bg1"/>
                </a:solidFill>
                <a:latin typeface="+mj-lt"/>
              </a:rPr>
              <a:t>ахмет! </a:t>
            </a:r>
            <a:endParaRPr lang="ru-RU" sz="6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Прямоугольник 6">
            <a:hlinkClick r:id="rId5"/>
            <a:extLst>
              <a:ext uri="{FF2B5EF4-FFF2-40B4-BE49-F238E27FC236}">
                <a16:creationId xmlns="" xmlns:a16="http://schemas.microsoft.com/office/drawing/2014/main" id="{FD739A43-7308-4A45-800C-2B124CABFA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118100" y="0"/>
            <a:ext cx="1955800" cy="994405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E1D692F-8C4B-47E6-B367-1CB302E31A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118100" y="5863595"/>
            <a:ext cx="1955800" cy="994405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7E347D20-83CF-4765-A959-68F510CE97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/>
              <a:t>Слайд 10 сбалансированной системы показателей</a:t>
            </a:r>
          </a:p>
        </p:txBody>
      </p:sp>
    </p:spTree>
    <p:extLst>
      <p:ext uri="{BB962C8B-B14F-4D97-AF65-F5344CB8AC3E}">
        <p14:creationId xmlns:p14="http://schemas.microsoft.com/office/powerpoint/2010/main" val="26092094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Modern 04">
      <a:majorFont>
        <a:latin typeface="Century Gothic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7542766_TF89048086.potx" id="{FD1CD774-5989-4033-9C28-935FA2F61273}" vid="{CC00DBE6-ECFD-4B65-8C82-EC00E911BF6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4CC17A-C7FA-42F7-A285-99975430EB3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6028FB-6012-4967-A451-C2FAE951FE25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3496C2-30B3-40CB-ACDC-46FFFFC8A1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Сбалансированная система показателей от компании 24Slides</Template>
  <TotalTime>0</TotalTime>
  <Words>598</Words>
  <Application>Microsoft Office PowerPoint</Application>
  <PresentationFormat>Широкоэкранный</PresentationFormat>
  <Paragraphs>214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Century Gothic</vt:lpstr>
      <vt:lpstr>Times New Roman</vt:lpstr>
      <vt:lpstr>Wingdings</vt:lpstr>
      <vt:lpstr>Тема Office</vt:lpstr>
      <vt:lpstr>Слайд 1 сбалансированной системы показателей</vt:lpstr>
      <vt:lpstr>Слайд 2 сбалансированной системы показателей</vt:lpstr>
      <vt:lpstr>Слайд 3 сбалансированной системы показателей</vt:lpstr>
      <vt:lpstr>Слайд 4 сбалансированной системы показателей</vt:lpstr>
      <vt:lpstr>Слайд 5 сбалансированной системы показателей</vt:lpstr>
      <vt:lpstr>Слайд 6 сбалансированной системы показателей</vt:lpstr>
      <vt:lpstr>Слайд 7 сбалансированной системы показателей</vt:lpstr>
      <vt:lpstr>Слайд 10 сбалансированной системы показателей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 сбалансированной системы показателей</dc:title>
  <dc:creator/>
  <cp:lastModifiedBy/>
  <cp:revision>2</cp:revision>
  <dcterms:created xsi:type="dcterms:W3CDTF">2024-01-10T05:47:46Z</dcterms:created>
  <dcterms:modified xsi:type="dcterms:W3CDTF">2024-01-11T10:14:52Z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